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57" r:id="rId4"/>
    <p:sldId id="258" r:id="rId5"/>
    <p:sldId id="286" r:id="rId6"/>
    <p:sldId id="283" r:id="rId7"/>
    <p:sldId id="287" r:id="rId8"/>
    <p:sldId id="288" r:id="rId9"/>
    <p:sldId id="262" r:id="rId10"/>
    <p:sldId id="296" r:id="rId11"/>
    <p:sldId id="282" r:id="rId12"/>
    <p:sldId id="289" r:id="rId13"/>
    <p:sldId id="263" r:id="rId14"/>
    <p:sldId id="265" r:id="rId15"/>
    <p:sldId id="266" r:id="rId16"/>
    <p:sldId id="273" r:id="rId17"/>
    <p:sldId id="274" r:id="rId18"/>
    <p:sldId id="275" r:id="rId19"/>
    <p:sldId id="276" r:id="rId20"/>
    <p:sldId id="277" r:id="rId21"/>
    <p:sldId id="267" r:id="rId22"/>
    <p:sldId id="291" r:id="rId23"/>
    <p:sldId id="292" r:id="rId24"/>
    <p:sldId id="270" r:id="rId25"/>
    <p:sldId id="271" r:id="rId26"/>
    <p:sldId id="293" r:id="rId27"/>
    <p:sldId id="279" r:id="rId28"/>
    <p:sldId id="278" r:id="rId29"/>
    <p:sldId id="280" r:id="rId30"/>
    <p:sldId id="29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DDE3D7"/>
    <a:srgbClr val="4AB082"/>
    <a:srgbClr val="77CBCF"/>
    <a:srgbClr val="004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82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BFA80-5E9A-4E9B-A72B-00E82BD623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</dgm:pt>
    <dgm:pt modelId="{B4E18303-ED3C-4436-8F79-8990D2FD73F6}">
      <dgm:prSet phldrT="[Text]"/>
      <dgm:spPr/>
      <dgm:t>
        <a:bodyPr/>
        <a:lstStyle/>
        <a:p>
          <a:r>
            <a:rPr lang="de-AT"/>
            <a:t>Fette </a:t>
          </a:r>
          <a:endParaRPr lang="de-AT" dirty="0"/>
        </a:p>
      </dgm:t>
    </dgm:pt>
    <dgm:pt modelId="{FA57B622-320E-4702-BAEC-169BE213E6E6}" type="parTrans" cxnId="{5213C736-0AA4-4F90-B18D-61206DF5456E}">
      <dgm:prSet/>
      <dgm:spPr/>
      <dgm:t>
        <a:bodyPr/>
        <a:lstStyle/>
        <a:p>
          <a:endParaRPr lang="de-AT"/>
        </a:p>
      </dgm:t>
    </dgm:pt>
    <dgm:pt modelId="{AA8F1D97-9D49-46E0-93EC-D756EBD57B92}" type="sibTrans" cxnId="{5213C736-0AA4-4F90-B18D-61206DF5456E}">
      <dgm:prSet/>
      <dgm:spPr/>
      <dgm:t>
        <a:bodyPr/>
        <a:lstStyle/>
        <a:p>
          <a:endParaRPr lang="de-AT"/>
        </a:p>
      </dgm:t>
    </dgm:pt>
    <dgm:pt modelId="{02DC2F2C-3F76-4AD1-A169-8C2C0C6C4A59}">
      <dgm:prSet phldrT="[Text]"/>
      <dgm:spPr/>
      <dgm:t>
        <a:bodyPr/>
        <a:lstStyle/>
        <a:p>
          <a:r>
            <a:rPr lang="de-AT" dirty="0"/>
            <a:t>Kohlenhydrate</a:t>
          </a:r>
        </a:p>
      </dgm:t>
    </dgm:pt>
    <dgm:pt modelId="{45344F19-DE49-4D70-B7C8-AEC8A71989AD}" type="parTrans" cxnId="{8C064D80-62E8-4082-A49E-FD35EF096E5C}">
      <dgm:prSet/>
      <dgm:spPr/>
      <dgm:t>
        <a:bodyPr/>
        <a:lstStyle/>
        <a:p>
          <a:endParaRPr lang="de-AT"/>
        </a:p>
      </dgm:t>
    </dgm:pt>
    <dgm:pt modelId="{A231C111-7ED8-4523-93B0-BEA3AE1432B2}" type="sibTrans" cxnId="{8C064D80-62E8-4082-A49E-FD35EF096E5C}">
      <dgm:prSet/>
      <dgm:spPr/>
      <dgm:t>
        <a:bodyPr/>
        <a:lstStyle/>
        <a:p>
          <a:endParaRPr lang="de-AT"/>
        </a:p>
      </dgm:t>
    </dgm:pt>
    <dgm:pt modelId="{1076C7EC-1165-4A3B-A9F4-5D9EA2BAC3A4}">
      <dgm:prSet phldrT="[Text]"/>
      <dgm:spPr/>
      <dgm:t>
        <a:bodyPr/>
        <a:lstStyle/>
        <a:p>
          <a:r>
            <a:rPr lang="de-AT"/>
            <a:t>Proteine (Eiweiß)</a:t>
          </a:r>
          <a:endParaRPr lang="de-AT" dirty="0"/>
        </a:p>
      </dgm:t>
    </dgm:pt>
    <dgm:pt modelId="{4BE4AF45-8D31-4E85-8548-D7BA1DC99983}" type="parTrans" cxnId="{C993EE67-FFA9-4831-B263-5DF754809963}">
      <dgm:prSet/>
      <dgm:spPr/>
      <dgm:t>
        <a:bodyPr/>
        <a:lstStyle/>
        <a:p>
          <a:endParaRPr lang="de-AT"/>
        </a:p>
      </dgm:t>
    </dgm:pt>
    <dgm:pt modelId="{28229F33-4296-4797-BC6F-1FE1211AF36E}" type="sibTrans" cxnId="{C993EE67-FFA9-4831-B263-5DF754809963}">
      <dgm:prSet/>
      <dgm:spPr/>
      <dgm:t>
        <a:bodyPr/>
        <a:lstStyle/>
        <a:p>
          <a:endParaRPr lang="de-AT"/>
        </a:p>
      </dgm:t>
    </dgm:pt>
    <dgm:pt modelId="{D0C3BDF2-5B39-41CC-B0F0-6154FAAB1017}" type="pres">
      <dgm:prSet presAssocID="{4D6BFA80-5E9A-4E9B-A72B-00E82BD623AB}" presName="linear" presStyleCnt="0">
        <dgm:presLayoutVars>
          <dgm:animLvl val="lvl"/>
          <dgm:resizeHandles val="exact"/>
        </dgm:presLayoutVars>
      </dgm:prSet>
      <dgm:spPr/>
    </dgm:pt>
    <dgm:pt modelId="{0B4BAF56-727D-4DAD-A85C-F6C430523A9C}" type="pres">
      <dgm:prSet presAssocID="{B4E18303-ED3C-4436-8F79-8990D2FD73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5E0958-30C7-4B0A-A3DB-0D736F8B2BDB}" type="pres">
      <dgm:prSet presAssocID="{AA8F1D97-9D49-46E0-93EC-D756EBD57B92}" presName="spacer" presStyleCnt="0"/>
      <dgm:spPr/>
    </dgm:pt>
    <dgm:pt modelId="{8834F8FD-92FB-47DB-A7C1-8542612720B1}" type="pres">
      <dgm:prSet presAssocID="{02DC2F2C-3F76-4AD1-A169-8C2C0C6C4A5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DFE7AD-9510-440A-83CA-35912D4C861B}" type="pres">
      <dgm:prSet presAssocID="{A231C111-7ED8-4523-93B0-BEA3AE1432B2}" presName="spacer" presStyleCnt="0"/>
      <dgm:spPr/>
    </dgm:pt>
    <dgm:pt modelId="{573586E5-B5E9-4F35-AB57-F2210346C211}" type="pres">
      <dgm:prSet presAssocID="{1076C7EC-1165-4A3B-A9F4-5D9EA2BAC3A4}" presName="parentText" presStyleLbl="node1" presStyleIdx="2" presStyleCnt="3" custScaleX="99209" custScaleY="112831">
        <dgm:presLayoutVars>
          <dgm:chMax val="0"/>
          <dgm:bulletEnabled val="1"/>
        </dgm:presLayoutVars>
      </dgm:prSet>
      <dgm:spPr/>
    </dgm:pt>
  </dgm:ptLst>
  <dgm:cxnLst>
    <dgm:cxn modelId="{7034482D-3512-49E0-8EE0-03E1FDDAF945}" type="presOf" srcId="{1076C7EC-1165-4A3B-A9F4-5D9EA2BAC3A4}" destId="{573586E5-B5E9-4F35-AB57-F2210346C211}" srcOrd="0" destOrd="0" presId="urn:microsoft.com/office/officeart/2005/8/layout/vList2"/>
    <dgm:cxn modelId="{5213C736-0AA4-4F90-B18D-61206DF5456E}" srcId="{4D6BFA80-5E9A-4E9B-A72B-00E82BD623AB}" destId="{B4E18303-ED3C-4436-8F79-8990D2FD73F6}" srcOrd="0" destOrd="0" parTransId="{FA57B622-320E-4702-BAEC-169BE213E6E6}" sibTransId="{AA8F1D97-9D49-46E0-93EC-D756EBD57B92}"/>
    <dgm:cxn modelId="{8B24C341-0091-469A-85E1-E75BE90179AB}" type="presOf" srcId="{02DC2F2C-3F76-4AD1-A169-8C2C0C6C4A59}" destId="{8834F8FD-92FB-47DB-A7C1-8542612720B1}" srcOrd="0" destOrd="0" presId="urn:microsoft.com/office/officeart/2005/8/layout/vList2"/>
    <dgm:cxn modelId="{C993EE67-FFA9-4831-B263-5DF754809963}" srcId="{4D6BFA80-5E9A-4E9B-A72B-00E82BD623AB}" destId="{1076C7EC-1165-4A3B-A9F4-5D9EA2BAC3A4}" srcOrd="2" destOrd="0" parTransId="{4BE4AF45-8D31-4E85-8548-D7BA1DC99983}" sibTransId="{28229F33-4296-4797-BC6F-1FE1211AF36E}"/>
    <dgm:cxn modelId="{8C064D80-62E8-4082-A49E-FD35EF096E5C}" srcId="{4D6BFA80-5E9A-4E9B-A72B-00E82BD623AB}" destId="{02DC2F2C-3F76-4AD1-A169-8C2C0C6C4A59}" srcOrd="1" destOrd="0" parTransId="{45344F19-DE49-4D70-B7C8-AEC8A71989AD}" sibTransId="{A231C111-7ED8-4523-93B0-BEA3AE1432B2}"/>
    <dgm:cxn modelId="{356B9381-A9C1-4D32-96E2-20688E5B31A3}" type="presOf" srcId="{4D6BFA80-5E9A-4E9B-A72B-00E82BD623AB}" destId="{D0C3BDF2-5B39-41CC-B0F0-6154FAAB1017}" srcOrd="0" destOrd="0" presId="urn:microsoft.com/office/officeart/2005/8/layout/vList2"/>
    <dgm:cxn modelId="{CD343290-4441-46BE-846A-E6FD4E3B7D33}" type="presOf" srcId="{B4E18303-ED3C-4436-8F79-8990D2FD73F6}" destId="{0B4BAF56-727D-4DAD-A85C-F6C430523A9C}" srcOrd="0" destOrd="0" presId="urn:microsoft.com/office/officeart/2005/8/layout/vList2"/>
    <dgm:cxn modelId="{E60C1C00-50AB-445A-A120-38B6428D382B}" type="presParOf" srcId="{D0C3BDF2-5B39-41CC-B0F0-6154FAAB1017}" destId="{0B4BAF56-727D-4DAD-A85C-F6C430523A9C}" srcOrd="0" destOrd="0" presId="urn:microsoft.com/office/officeart/2005/8/layout/vList2"/>
    <dgm:cxn modelId="{B4877E0D-D5AA-4FBC-93BB-A762AA81A930}" type="presParOf" srcId="{D0C3BDF2-5B39-41CC-B0F0-6154FAAB1017}" destId="{C55E0958-30C7-4B0A-A3DB-0D736F8B2BDB}" srcOrd="1" destOrd="0" presId="urn:microsoft.com/office/officeart/2005/8/layout/vList2"/>
    <dgm:cxn modelId="{E196266F-C7CD-4D1E-8DA4-8C0D96090C88}" type="presParOf" srcId="{D0C3BDF2-5B39-41CC-B0F0-6154FAAB1017}" destId="{8834F8FD-92FB-47DB-A7C1-8542612720B1}" srcOrd="2" destOrd="0" presId="urn:microsoft.com/office/officeart/2005/8/layout/vList2"/>
    <dgm:cxn modelId="{4A493292-C9D5-4204-BA65-5E3388714289}" type="presParOf" srcId="{D0C3BDF2-5B39-41CC-B0F0-6154FAAB1017}" destId="{D2DFE7AD-9510-440A-83CA-35912D4C861B}" srcOrd="3" destOrd="0" presId="urn:microsoft.com/office/officeart/2005/8/layout/vList2"/>
    <dgm:cxn modelId="{31A76C15-911B-44B4-8720-7316E9B5FED8}" type="presParOf" srcId="{D0C3BDF2-5B39-41CC-B0F0-6154FAAB1017}" destId="{573586E5-B5E9-4F35-AB57-F2210346C21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27149-6429-40D5-AB9A-31074800D17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EF08F7-FEA2-4D60-BC6E-D428D1542E03}">
      <dgm:prSet/>
      <dgm:spPr/>
      <dgm:t>
        <a:bodyPr/>
        <a:lstStyle/>
        <a:p>
          <a:r>
            <a:rPr lang="de-AT"/>
            <a:t>sind Proteine, die auch einen Nichtproteinbestandteil= prosthetische Gruppe enthalten. </a:t>
          </a:r>
          <a:endParaRPr lang="en-US"/>
        </a:p>
      </dgm:t>
    </dgm:pt>
    <dgm:pt modelId="{23BA483B-707F-465E-9164-EC68FE9CED45}" type="parTrans" cxnId="{0AA8CEC7-F285-4EAE-A663-67CE69BB799E}">
      <dgm:prSet/>
      <dgm:spPr/>
      <dgm:t>
        <a:bodyPr/>
        <a:lstStyle/>
        <a:p>
          <a:endParaRPr lang="en-US"/>
        </a:p>
      </dgm:t>
    </dgm:pt>
    <dgm:pt modelId="{E527AE63-36E0-43E1-91A8-71404BF4C3C4}" type="sibTrans" cxnId="{0AA8CEC7-F285-4EAE-A663-67CE69BB799E}">
      <dgm:prSet/>
      <dgm:spPr/>
      <dgm:t>
        <a:bodyPr/>
        <a:lstStyle/>
        <a:p>
          <a:endParaRPr lang="en-US"/>
        </a:p>
      </dgm:t>
    </dgm:pt>
    <dgm:pt modelId="{EDCF031C-A0CC-4583-B7C4-BF395E4E3039}">
      <dgm:prSet/>
      <dgm:spPr/>
      <dgm:t>
        <a:bodyPr/>
        <a:lstStyle/>
        <a:p>
          <a:r>
            <a:rPr lang="de-AT"/>
            <a:t>Beispiele für zusammengesetzte Proteine sind Metallproteine (z. B. Hämoglobin (roter Blutfarbstoff), Phosphoproteine, Lipoproteine oder Glycoproteine. </a:t>
          </a:r>
          <a:endParaRPr lang="en-US"/>
        </a:p>
      </dgm:t>
    </dgm:pt>
    <dgm:pt modelId="{6D08E43E-4666-4615-9F86-B90E8F154932}" type="parTrans" cxnId="{47E4B3A3-0925-4EF7-96D1-1F7874E83843}">
      <dgm:prSet/>
      <dgm:spPr/>
      <dgm:t>
        <a:bodyPr/>
        <a:lstStyle/>
        <a:p>
          <a:endParaRPr lang="en-US"/>
        </a:p>
      </dgm:t>
    </dgm:pt>
    <dgm:pt modelId="{5596553D-5895-4EC8-AC6B-353DEFA23CBD}" type="sibTrans" cxnId="{47E4B3A3-0925-4EF7-96D1-1F7874E83843}">
      <dgm:prSet/>
      <dgm:spPr/>
      <dgm:t>
        <a:bodyPr/>
        <a:lstStyle/>
        <a:p>
          <a:endParaRPr lang="en-US"/>
        </a:p>
      </dgm:t>
    </dgm:pt>
    <dgm:pt modelId="{EDC939E8-0C8C-4FAB-906A-E2D15CF4B75C}">
      <dgm:prSet/>
      <dgm:spPr/>
      <dgm:t>
        <a:bodyPr/>
        <a:lstStyle/>
        <a:p>
          <a:r>
            <a:rPr lang="de-AT"/>
            <a:t>Die prosthetische Gruppe bestimmt die Funktion des Proteins.</a:t>
          </a:r>
          <a:endParaRPr lang="en-US"/>
        </a:p>
      </dgm:t>
    </dgm:pt>
    <dgm:pt modelId="{9E9074F9-432D-468D-AC3A-C0B696BB44AD}" type="parTrans" cxnId="{6DDCD606-FD43-4207-96F9-22F338BC951B}">
      <dgm:prSet/>
      <dgm:spPr/>
      <dgm:t>
        <a:bodyPr/>
        <a:lstStyle/>
        <a:p>
          <a:endParaRPr lang="en-US"/>
        </a:p>
      </dgm:t>
    </dgm:pt>
    <dgm:pt modelId="{655F3CC0-1CC4-438B-ADC7-5DE296798A57}" type="sibTrans" cxnId="{6DDCD606-FD43-4207-96F9-22F338BC951B}">
      <dgm:prSet/>
      <dgm:spPr/>
      <dgm:t>
        <a:bodyPr/>
        <a:lstStyle/>
        <a:p>
          <a:endParaRPr lang="en-US"/>
        </a:p>
      </dgm:t>
    </dgm:pt>
    <dgm:pt modelId="{99E19138-AC60-4773-BB86-74CB393A3B35}" type="pres">
      <dgm:prSet presAssocID="{2EA27149-6429-40D5-AB9A-31074800D178}" presName="linear" presStyleCnt="0">
        <dgm:presLayoutVars>
          <dgm:animLvl val="lvl"/>
          <dgm:resizeHandles val="exact"/>
        </dgm:presLayoutVars>
      </dgm:prSet>
      <dgm:spPr/>
    </dgm:pt>
    <dgm:pt modelId="{4832749A-5AD9-4591-AF8C-79B5DDAE670A}" type="pres">
      <dgm:prSet presAssocID="{6BEF08F7-FEA2-4D60-BC6E-D428D1542E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37293A-A895-4B97-9AEC-703EE72B220C}" type="pres">
      <dgm:prSet presAssocID="{E527AE63-36E0-43E1-91A8-71404BF4C3C4}" presName="spacer" presStyleCnt="0"/>
      <dgm:spPr/>
    </dgm:pt>
    <dgm:pt modelId="{AC981983-32E2-445D-B228-539BE2C09CFB}" type="pres">
      <dgm:prSet presAssocID="{EDCF031C-A0CC-4583-B7C4-BF395E4E30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A50C93-3080-4B56-B7E0-874B0777949C}" type="pres">
      <dgm:prSet presAssocID="{5596553D-5895-4EC8-AC6B-353DEFA23CBD}" presName="spacer" presStyleCnt="0"/>
      <dgm:spPr/>
    </dgm:pt>
    <dgm:pt modelId="{1D3B1BFE-99D8-46D4-AD47-F0DE19CD46BE}" type="pres">
      <dgm:prSet presAssocID="{EDC939E8-0C8C-4FAB-906A-E2D15CF4B7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EA67805-5BF5-4317-A9AD-D7E2DE6E52BB}" type="presOf" srcId="{EDCF031C-A0CC-4583-B7C4-BF395E4E3039}" destId="{AC981983-32E2-445D-B228-539BE2C09CFB}" srcOrd="0" destOrd="0" presId="urn:microsoft.com/office/officeart/2005/8/layout/vList2"/>
    <dgm:cxn modelId="{6DDCD606-FD43-4207-96F9-22F338BC951B}" srcId="{2EA27149-6429-40D5-AB9A-31074800D178}" destId="{EDC939E8-0C8C-4FAB-906A-E2D15CF4B75C}" srcOrd="2" destOrd="0" parTransId="{9E9074F9-432D-468D-AC3A-C0B696BB44AD}" sibTransId="{655F3CC0-1CC4-438B-ADC7-5DE296798A57}"/>
    <dgm:cxn modelId="{BEFEFE78-7836-4E89-8ED1-EA519C4C945E}" type="presOf" srcId="{EDC939E8-0C8C-4FAB-906A-E2D15CF4B75C}" destId="{1D3B1BFE-99D8-46D4-AD47-F0DE19CD46BE}" srcOrd="0" destOrd="0" presId="urn:microsoft.com/office/officeart/2005/8/layout/vList2"/>
    <dgm:cxn modelId="{E854E597-5D7A-419F-9064-54E0C722074A}" type="presOf" srcId="{6BEF08F7-FEA2-4D60-BC6E-D428D1542E03}" destId="{4832749A-5AD9-4591-AF8C-79B5DDAE670A}" srcOrd="0" destOrd="0" presId="urn:microsoft.com/office/officeart/2005/8/layout/vList2"/>
    <dgm:cxn modelId="{47E4B3A3-0925-4EF7-96D1-1F7874E83843}" srcId="{2EA27149-6429-40D5-AB9A-31074800D178}" destId="{EDCF031C-A0CC-4583-B7C4-BF395E4E3039}" srcOrd="1" destOrd="0" parTransId="{6D08E43E-4666-4615-9F86-B90E8F154932}" sibTransId="{5596553D-5895-4EC8-AC6B-353DEFA23CBD}"/>
    <dgm:cxn modelId="{0AA8CEC7-F285-4EAE-A663-67CE69BB799E}" srcId="{2EA27149-6429-40D5-AB9A-31074800D178}" destId="{6BEF08F7-FEA2-4D60-BC6E-D428D1542E03}" srcOrd="0" destOrd="0" parTransId="{23BA483B-707F-465E-9164-EC68FE9CED45}" sibTransId="{E527AE63-36E0-43E1-91A8-71404BF4C3C4}"/>
    <dgm:cxn modelId="{CF872EE2-7B57-49A3-912A-CF8BC3860E79}" type="presOf" srcId="{2EA27149-6429-40D5-AB9A-31074800D178}" destId="{99E19138-AC60-4773-BB86-74CB393A3B35}" srcOrd="0" destOrd="0" presId="urn:microsoft.com/office/officeart/2005/8/layout/vList2"/>
    <dgm:cxn modelId="{0CBA1EAB-D935-4C8B-AD37-41493A7F7584}" type="presParOf" srcId="{99E19138-AC60-4773-BB86-74CB393A3B35}" destId="{4832749A-5AD9-4591-AF8C-79B5DDAE670A}" srcOrd="0" destOrd="0" presId="urn:microsoft.com/office/officeart/2005/8/layout/vList2"/>
    <dgm:cxn modelId="{BB2AAE90-C888-463A-97F7-98A503914C37}" type="presParOf" srcId="{99E19138-AC60-4773-BB86-74CB393A3B35}" destId="{D137293A-A895-4B97-9AEC-703EE72B220C}" srcOrd="1" destOrd="0" presId="urn:microsoft.com/office/officeart/2005/8/layout/vList2"/>
    <dgm:cxn modelId="{9D69FBAE-229F-429A-ABFF-7583AD904658}" type="presParOf" srcId="{99E19138-AC60-4773-BB86-74CB393A3B35}" destId="{AC981983-32E2-445D-B228-539BE2C09CFB}" srcOrd="2" destOrd="0" presId="urn:microsoft.com/office/officeart/2005/8/layout/vList2"/>
    <dgm:cxn modelId="{55671DBC-ECB8-4B59-B4E4-A81709E813D9}" type="presParOf" srcId="{99E19138-AC60-4773-BB86-74CB393A3B35}" destId="{9FA50C93-3080-4B56-B7E0-874B0777949C}" srcOrd="3" destOrd="0" presId="urn:microsoft.com/office/officeart/2005/8/layout/vList2"/>
    <dgm:cxn modelId="{018A08EF-A401-4DB7-88B0-6FBC59C7AE5A}" type="presParOf" srcId="{99E19138-AC60-4773-BB86-74CB393A3B35}" destId="{1D3B1BFE-99D8-46D4-AD47-F0DE19CD46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BAF56-727D-4DAD-A85C-F6C430523A9C}">
      <dsp:nvSpPr>
        <dsp:cNvPr id="0" name=""/>
        <dsp:cNvSpPr/>
      </dsp:nvSpPr>
      <dsp:spPr>
        <a:xfrm>
          <a:off x="0" y="16465"/>
          <a:ext cx="4129873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Fette </a:t>
          </a:r>
          <a:endParaRPr lang="de-AT" sz="3200" kern="1200" dirty="0"/>
        </a:p>
      </dsp:txBody>
      <dsp:txXfrm>
        <a:off x="37467" y="53932"/>
        <a:ext cx="4054939" cy="692586"/>
      </dsp:txXfrm>
    </dsp:sp>
    <dsp:sp modelId="{8834F8FD-92FB-47DB-A7C1-8542612720B1}">
      <dsp:nvSpPr>
        <dsp:cNvPr id="0" name=""/>
        <dsp:cNvSpPr/>
      </dsp:nvSpPr>
      <dsp:spPr>
        <a:xfrm>
          <a:off x="0" y="876145"/>
          <a:ext cx="4129873" cy="7675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/>
            <a:t>Kohlenhydrate</a:t>
          </a:r>
        </a:p>
      </dsp:txBody>
      <dsp:txXfrm>
        <a:off x="37467" y="913612"/>
        <a:ext cx="4054939" cy="692586"/>
      </dsp:txXfrm>
    </dsp:sp>
    <dsp:sp modelId="{573586E5-B5E9-4F35-AB57-F2210346C211}">
      <dsp:nvSpPr>
        <dsp:cNvPr id="0" name=""/>
        <dsp:cNvSpPr/>
      </dsp:nvSpPr>
      <dsp:spPr>
        <a:xfrm>
          <a:off x="16333" y="1735825"/>
          <a:ext cx="4097205" cy="86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Proteine (Eiweiß)</a:t>
          </a:r>
          <a:endParaRPr lang="de-AT" sz="3200" kern="1200" dirty="0"/>
        </a:p>
      </dsp:txBody>
      <dsp:txXfrm>
        <a:off x="58608" y="1778100"/>
        <a:ext cx="4012655" cy="781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749A-5AD9-4591-AF8C-79B5DDAE670A}">
      <dsp:nvSpPr>
        <dsp:cNvPr id="0" name=""/>
        <dsp:cNvSpPr/>
      </dsp:nvSpPr>
      <dsp:spPr>
        <a:xfrm>
          <a:off x="0" y="12862"/>
          <a:ext cx="6666833" cy="17613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sind Proteine, die auch einen Nichtproteinbestandteil= prosthetische Gruppe enthalten. </a:t>
          </a:r>
          <a:endParaRPr lang="en-US" sz="2500" kern="1200"/>
        </a:p>
      </dsp:txBody>
      <dsp:txXfrm>
        <a:off x="85984" y="98846"/>
        <a:ext cx="6494865" cy="1589430"/>
      </dsp:txXfrm>
    </dsp:sp>
    <dsp:sp modelId="{AC981983-32E2-445D-B228-539BE2C09CFB}">
      <dsp:nvSpPr>
        <dsp:cNvPr id="0" name=""/>
        <dsp:cNvSpPr/>
      </dsp:nvSpPr>
      <dsp:spPr>
        <a:xfrm>
          <a:off x="0" y="1846260"/>
          <a:ext cx="6666833" cy="1761398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Beispiele für zusammengesetzte Proteine sind Metallproteine (z. B. Hämoglobin (roter Blutfarbstoff), Phosphoproteine, Lipoproteine oder Glycoproteine. </a:t>
          </a:r>
          <a:endParaRPr lang="en-US" sz="2500" kern="1200"/>
        </a:p>
      </dsp:txBody>
      <dsp:txXfrm>
        <a:off x="85984" y="1932244"/>
        <a:ext cx="6494865" cy="1589430"/>
      </dsp:txXfrm>
    </dsp:sp>
    <dsp:sp modelId="{1D3B1BFE-99D8-46D4-AD47-F0DE19CD46BE}">
      <dsp:nvSpPr>
        <dsp:cNvPr id="0" name=""/>
        <dsp:cNvSpPr/>
      </dsp:nvSpPr>
      <dsp:spPr>
        <a:xfrm>
          <a:off x="0" y="3679659"/>
          <a:ext cx="6666833" cy="1761398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Die prosthetische Gruppe bestimmt die Funktion des Proteins.</a:t>
          </a:r>
          <a:endParaRPr lang="en-US" sz="2500" kern="1200"/>
        </a:p>
      </dsp:txBody>
      <dsp:txXfrm>
        <a:off x="85984" y="3765643"/>
        <a:ext cx="6494865" cy="1589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FFDCB-C447-4468-89D7-63258240F7DF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9E7A9-FD60-49B7-B724-456FC268809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43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088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Kollagenfibrillen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8041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Keratin (Haar)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7527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217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538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967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348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26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68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456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 kommt die räumliche Struktur eines Proteins zustande? (Ordne die einzelnen Faktoren nach ihrer Stärke, Zuordnung zu einem beliebigen Bildbeispiel muss bewältigt werden können!)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106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9E7A9-FD60-49B7-B724-456FC268809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915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5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360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150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367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835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276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911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372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97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9382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052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000">
              <a:srgbClr val="77CBCF"/>
            </a:gs>
            <a:gs pos="37000">
              <a:srgbClr val="0049DA"/>
            </a:gs>
            <a:gs pos="100000">
              <a:srgbClr val="00206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1F78F-143C-43E9-9C9C-3CD26B76F150}" type="datetimeFigureOut">
              <a:rPr lang="de-AT" smtClean="0"/>
              <a:t>04.11.2023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CA68-6FED-4BCD-ACB8-2883AA7A4A1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556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youtube.com/watch?v=gEycDKQn93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N1QY-t99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AT" sz="4800" b="1">
                <a:solidFill>
                  <a:srgbClr val="FFFFFF"/>
                </a:solidFill>
              </a:rPr>
              <a:t>Biotechnologie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AT" b="1"/>
              <a:t>Grundlagen der Biochemie und Ernährung</a:t>
            </a:r>
          </a:p>
          <a:p>
            <a:pPr algn="l"/>
            <a:endParaRPr lang="de-AT" b="1"/>
          </a:p>
        </p:txBody>
      </p:sp>
    </p:spTree>
    <p:extLst>
      <p:ext uri="{BB962C8B-B14F-4D97-AF65-F5344CB8AC3E}">
        <p14:creationId xmlns:p14="http://schemas.microsoft.com/office/powerpoint/2010/main" val="9985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42CA1-A6EF-5878-3FDE-47995FBE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Leu-</a:t>
            </a:r>
            <a:r>
              <a:rPr lang="de-AT" dirty="0" err="1"/>
              <a:t>ILe</a:t>
            </a:r>
            <a:r>
              <a:rPr lang="de-AT"/>
              <a:t>-Va</a:t>
            </a:r>
            <a:r>
              <a:rPr lang="de-AT" dirty="0"/>
              <a:t>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1C7E5A-4201-E026-CB45-C47D2C38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661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143486"/>
            <a:ext cx="4267200" cy="1437406"/>
          </a:xfrm>
        </p:spPr>
        <p:txBody>
          <a:bodyPr anchor="t">
            <a:normAutofit/>
          </a:bodyPr>
          <a:lstStyle/>
          <a:p>
            <a:r>
              <a:rPr lang="de-AT" sz="3200" dirty="0"/>
              <a:t>Peptide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25613" y="838200"/>
            <a:ext cx="5501247" cy="18663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AT" dirty="0"/>
              <a:t>Ein Peptid liegt vor, wenn zwei oder mehrere (aber wenige) Aminosäuren miteinander verknüpft sind. Wenn viele AS miteinander verknüpft sind spricht man von einem Polypeptid (Protein, Eiweiß). </a:t>
            </a:r>
          </a:p>
          <a:p>
            <a:endParaRPr lang="de-AT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 r="-1" b="-1"/>
          <a:stretch/>
        </p:blipFill>
        <p:spPr>
          <a:xfrm>
            <a:off x="20" y="3195484"/>
            <a:ext cx="12191980" cy="3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DCFC0-3129-4D15-E5AA-92809EEE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60" y="513367"/>
            <a:ext cx="4978592" cy="5626957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>
                <a:solidFill>
                  <a:schemeClr val="bg1"/>
                </a:solidFill>
              </a:rPr>
              <a:t>Beim Anschreiben eins Peptids wird immer mit der AS begonnen, deren Aminogruppe frei ist (N-terminales Ende). Rechts steht die AS mit der unveränderten Carboxygruppe (C-terminales Ende).</a:t>
            </a:r>
          </a:p>
          <a:p>
            <a:pPr marL="0" indent="0">
              <a:buNone/>
            </a:pPr>
            <a:endParaRPr lang="de-AT" sz="18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71945D2C-1ED4-8A8B-F39D-E1985BD57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529268"/>
              </p:ext>
            </p:extLst>
          </p:nvPr>
        </p:nvGraphicFramePr>
        <p:xfrm>
          <a:off x="6053808" y="493622"/>
          <a:ext cx="6545766" cy="549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DLDrawObject Class" r:id="rId2" imgW="6797182" imgH="5699634" progId="MDLDrawOLE.MDLDrawObject.1">
                  <p:embed/>
                </p:oleObj>
              </mc:Choice>
              <mc:Fallback>
                <p:oleObj name="MDLDrawObject Class" r:id="rId2" imgW="6797182" imgH="5699634" progId="MDLDrawOLE.MDLDrawObject.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2A4D8350-2EC8-F532-33E4-44F3C40DB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808" y="493622"/>
                        <a:ext cx="6545766" cy="54977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59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37" y="1901353"/>
            <a:ext cx="4029804" cy="34924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44" y="1901353"/>
            <a:ext cx="4098980" cy="352512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220" y="317578"/>
            <a:ext cx="4651076" cy="2129586"/>
          </a:xfrm>
          <a:noFill/>
        </p:spPr>
        <p:txBody>
          <a:bodyPr anchor="t">
            <a:normAutofit/>
          </a:bodyPr>
          <a:lstStyle/>
          <a:p>
            <a:r>
              <a:rPr lang="de-AT" sz="4800" dirty="0">
                <a:solidFill>
                  <a:schemeClr val="bg1"/>
                </a:solidFill>
              </a:rPr>
              <a:t>Proteine - 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468" y="314320"/>
            <a:ext cx="4628869" cy="1357653"/>
          </a:xfrm>
          <a:noFill/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de-AT" sz="2400" dirty="0">
                <a:solidFill>
                  <a:schemeClr val="bg1"/>
                </a:solidFill>
              </a:rPr>
              <a:t>Ein Protein ist ein Makromolekül aus ca. 100 bis zu 10000 Aminosäuren, die durch Peptidbindungen verknüpft sind.</a:t>
            </a:r>
          </a:p>
          <a:p>
            <a:endParaRPr lang="de-A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4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Die unterschiedlichen Strukturen der Proteine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227566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752" y="1268090"/>
            <a:ext cx="3702579" cy="3524823"/>
          </a:xfrm>
        </p:spPr>
        <p:txBody>
          <a:bodyPr>
            <a:normAutofit/>
          </a:bodyPr>
          <a:lstStyle/>
          <a:p>
            <a:pPr lvl="0"/>
            <a:r>
              <a:rPr lang="de-AT" sz="2000" dirty="0">
                <a:solidFill>
                  <a:srgbClr val="FFFFFF"/>
                </a:solidFill>
              </a:rPr>
              <a:t>Primärstruktur: Abfolge der Aminosäuren</a:t>
            </a:r>
          </a:p>
          <a:p>
            <a:pPr lvl="0"/>
            <a:r>
              <a:rPr lang="de-AT" sz="2000" dirty="0">
                <a:solidFill>
                  <a:srgbClr val="FFFFFF"/>
                </a:solidFill>
              </a:rPr>
              <a:t>Sekundärstruktur: einzelne geordnete Abschnitte des Proteinmoleküls (Helix oder Faltblatt)</a:t>
            </a:r>
          </a:p>
          <a:p>
            <a:pPr lvl="0"/>
            <a:r>
              <a:rPr lang="de-AT" sz="2000" dirty="0">
                <a:solidFill>
                  <a:srgbClr val="FFFFFF"/>
                </a:solidFill>
              </a:rPr>
              <a:t> Tertiärstruktur: räumliche Gestalt eines ganzen Proteinmoleküls</a:t>
            </a:r>
          </a:p>
          <a:p>
            <a:pPr lvl="0"/>
            <a:r>
              <a:rPr lang="de-AT" sz="2000" dirty="0">
                <a:solidFill>
                  <a:srgbClr val="FFFFFF"/>
                </a:solidFill>
              </a:rPr>
              <a:t>Quartärstruktur: Aggregat aus mehreren Proteinmolekülen</a:t>
            </a:r>
          </a:p>
          <a:p>
            <a:pPr marL="0" indent="0">
              <a:buNone/>
            </a:pPr>
            <a:endParaRPr lang="de-AT" sz="2000" dirty="0">
              <a:solidFill>
                <a:srgbClr val="FFFFFF"/>
              </a:solidFill>
            </a:endParaRPr>
          </a:p>
        </p:txBody>
      </p:sp>
      <p:pic>
        <p:nvPicPr>
          <p:cNvPr id="4" name="Picture 2" descr="Proteinfaltu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304" y="1144541"/>
            <a:ext cx="5407002" cy="4568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16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1" y="311204"/>
            <a:ext cx="8888597" cy="54442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8973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3">
            <a:extLst>
              <a:ext uri="{FF2B5EF4-FFF2-40B4-BE49-F238E27FC236}">
                <a16:creationId xmlns:a16="http://schemas.microsoft.com/office/drawing/2014/main" id="{C84668A7-C1AF-0EFA-E45B-374CCD693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5">
            <a:extLst>
              <a:ext uri="{FF2B5EF4-FFF2-40B4-BE49-F238E27FC236}">
                <a16:creationId xmlns:a16="http://schemas.microsoft.com/office/drawing/2014/main" id="{ADD86487-95D6-F07B-D710-E6CA159D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1551488" y="1553578"/>
            <a:ext cx="381416" cy="39318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0044" h="4964273">
                <a:moveTo>
                  <a:pt x="2649000" y="326"/>
                </a:moveTo>
                <a:cubicBezTo>
                  <a:pt x="3190766" y="-12684"/>
                  <a:pt x="3631137" y="366356"/>
                  <a:pt x="3964140" y="591130"/>
                </a:cubicBezTo>
                <a:cubicBezTo>
                  <a:pt x="4381335" y="1033016"/>
                  <a:pt x="4495620" y="1155441"/>
                  <a:pt x="4735908" y="1906232"/>
                </a:cubicBezTo>
                <a:cubicBezTo>
                  <a:pt x="4821021" y="2488865"/>
                  <a:pt x="4670370" y="3319588"/>
                  <a:pt x="4451030" y="3809413"/>
                </a:cubicBezTo>
                <a:cubicBezTo>
                  <a:pt x="4231690" y="4299238"/>
                  <a:pt x="3732691" y="4730212"/>
                  <a:pt x="3419865" y="4845181"/>
                </a:cubicBezTo>
                <a:cubicBezTo>
                  <a:pt x="2709019" y="5066246"/>
                  <a:pt x="1638953" y="4965760"/>
                  <a:pt x="1074535" y="4657562"/>
                </a:cubicBezTo>
                <a:cubicBezTo>
                  <a:pt x="510117" y="4349364"/>
                  <a:pt x="145196" y="3625226"/>
                  <a:pt x="33359" y="2995991"/>
                </a:cubicBezTo>
                <a:cubicBezTo>
                  <a:pt x="-94426" y="2318909"/>
                  <a:pt x="156197" y="1305459"/>
                  <a:pt x="592137" y="806182"/>
                </a:cubicBezTo>
                <a:cubicBezTo>
                  <a:pt x="1028077" y="306905"/>
                  <a:pt x="1996327" y="31074"/>
                  <a:pt x="2649000" y="3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27">
            <a:extLst>
              <a:ext uri="{FF2B5EF4-FFF2-40B4-BE49-F238E27FC236}">
                <a16:creationId xmlns:a16="http://schemas.microsoft.com/office/drawing/2014/main" id="{F0715E74-E09B-FEE8-2361-93B1D6897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24533">
            <a:off x="601441" y="6064350"/>
            <a:ext cx="1531574" cy="583997"/>
          </a:xfrm>
          <a:custGeom>
            <a:avLst/>
            <a:gdLst>
              <a:gd name="connsiteX0" fmla="*/ 136 w 1688483"/>
              <a:gd name="connsiteY0" fmla="*/ 370971 h 643827"/>
              <a:gd name="connsiteX1" fmla="*/ 29796 w 1688483"/>
              <a:gd name="connsiteY1" fmla="*/ 321031 h 643827"/>
              <a:gd name="connsiteX2" fmla="*/ 193494 w 1688483"/>
              <a:gd name="connsiteY2" fmla="*/ 0 h 643827"/>
              <a:gd name="connsiteX3" fmla="*/ 342419 w 1688483"/>
              <a:gd name="connsiteY3" fmla="*/ 41231 h 643827"/>
              <a:gd name="connsiteX4" fmla="*/ 1514785 w 1688483"/>
              <a:gd name="connsiteY4" fmla="*/ 356991 h 643827"/>
              <a:gd name="connsiteX5" fmla="*/ 1546388 w 1688483"/>
              <a:gd name="connsiteY5" fmla="*/ 365855 h 643827"/>
              <a:gd name="connsiteX6" fmla="*/ 1688483 w 1688483"/>
              <a:gd name="connsiteY6" fmla="*/ 643827 h 643827"/>
              <a:gd name="connsiteX7" fmla="*/ 1676562 w 1688483"/>
              <a:gd name="connsiteY7" fmla="*/ 642998 h 643827"/>
              <a:gd name="connsiteX8" fmla="*/ 647542 w 1688483"/>
              <a:gd name="connsiteY8" fmla="*/ 494202 h 643827"/>
              <a:gd name="connsiteX9" fmla="*/ 18901 w 1688483"/>
              <a:gd name="connsiteY9" fmla="*/ 385890 h 643827"/>
              <a:gd name="connsiteX10" fmla="*/ 136 w 1688483"/>
              <a:gd name="connsiteY10" fmla="*/ 370971 h 64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8483" h="643827">
                <a:moveTo>
                  <a:pt x="136" y="370971"/>
                </a:moveTo>
                <a:cubicBezTo>
                  <a:pt x="-1089" y="364364"/>
                  <a:pt x="5757" y="351920"/>
                  <a:pt x="29796" y="321031"/>
                </a:cubicBezTo>
                <a:lnTo>
                  <a:pt x="193494" y="0"/>
                </a:lnTo>
                <a:lnTo>
                  <a:pt x="342419" y="41231"/>
                </a:lnTo>
                <a:cubicBezTo>
                  <a:pt x="669643" y="131506"/>
                  <a:pt x="1200274" y="269712"/>
                  <a:pt x="1514785" y="356991"/>
                </a:cubicBezTo>
                <a:lnTo>
                  <a:pt x="1546388" y="365855"/>
                </a:lnTo>
                <a:lnTo>
                  <a:pt x="1688483" y="643827"/>
                </a:lnTo>
                <a:lnTo>
                  <a:pt x="1676562" y="642998"/>
                </a:lnTo>
                <a:cubicBezTo>
                  <a:pt x="1492444" y="628757"/>
                  <a:pt x="846083" y="561989"/>
                  <a:pt x="647542" y="494202"/>
                </a:cubicBezTo>
                <a:cubicBezTo>
                  <a:pt x="388059" y="448142"/>
                  <a:pt x="164605" y="426337"/>
                  <a:pt x="18901" y="385890"/>
                </a:cubicBezTo>
                <a:cubicBezTo>
                  <a:pt x="10657" y="378348"/>
                  <a:pt x="1361" y="377578"/>
                  <a:pt x="136" y="37097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nhaltsplatzhalter 7" descr="Ein Bild, das Modeaccessoire, Perle, Schmuck, Schmuckherstellung enthält.&#10;&#10;Automatisch generierte Beschreibu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r="2" b="7907"/>
          <a:stretch/>
        </p:blipFill>
        <p:spPr>
          <a:xfrm>
            <a:off x="1871076" y="10"/>
            <a:ext cx="8758851" cy="6857990"/>
          </a:xfrm>
          <a:custGeom>
            <a:avLst/>
            <a:gdLst/>
            <a:ahLst/>
            <a:cxnLst/>
            <a:rect l="l" t="t" r="r" b="b"/>
            <a:pathLst>
              <a:path w="8758851" h="6858000">
                <a:moveTo>
                  <a:pt x="1569440" y="0"/>
                </a:moveTo>
                <a:lnTo>
                  <a:pt x="7269410" y="0"/>
                </a:lnTo>
                <a:lnTo>
                  <a:pt x="7397000" y="122279"/>
                </a:lnTo>
                <a:cubicBezTo>
                  <a:pt x="7684956" y="409657"/>
                  <a:pt x="7989393" y="775792"/>
                  <a:pt x="8103084" y="923266"/>
                </a:cubicBezTo>
                <a:cubicBezTo>
                  <a:pt x="8447482" y="1232109"/>
                  <a:pt x="8851628" y="3075694"/>
                  <a:pt x="8739895" y="4050265"/>
                </a:cubicBezTo>
                <a:cubicBezTo>
                  <a:pt x="8628162" y="5024835"/>
                  <a:pt x="8133000" y="6212939"/>
                  <a:pt x="7432686" y="6770689"/>
                </a:cubicBezTo>
                <a:cubicBezTo>
                  <a:pt x="7424855" y="6776635"/>
                  <a:pt x="7394377" y="6798437"/>
                  <a:pt x="7349745" y="6830147"/>
                </a:cubicBezTo>
                <a:lnTo>
                  <a:pt x="7310490" y="6858000"/>
                </a:lnTo>
                <a:lnTo>
                  <a:pt x="1443025" y="6858000"/>
                </a:lnTo>
                <a:lnTo>
                  <a:pt x="1157316" y="6707473"/>
                </a:lnTo>
                <a:cubicBezTo>
                  <a:pt x="503653" y="6004374"/>
                  <a:pt x="273812" y="4974051"/>
                  <a:pt x="0" y="4039924"/>
                </a:cubicBezTo>
                <a:cubicBezTo>
                  <a:pt x="37464" y="2728801"/>
                  <a:pt x="467988" y="1030256"/>
                  <a:pt x="848551" y="619481"/>
                </a:cubicBezTo>
                <a:cubicBezTo>
                  <a:pt x="996479" y="463520"/>
                  <a:pt x="1221009" y="261562"/>
                  <a:pt x="1494925" y="53664"/>
                </a:cubicBezTo>
                <a:close/>
              </a:path>
            </a:pathLst>
          </a:custGeom>
        </p:spPr>
      </p:pic>
      <p:sp>
        <p:nvSpPr>
          <p:cNvPr id="42" name="Freeform: Shape 29">
            <a:extLst>
              <a:ext uri="{FF2B5EF4-FFF2-40B4-BE49-F238E27FC236}">
                <a16:creationId xmlns:a16="http://schemas.microsoft.com/office/drawing/2014/main" id="{D5165BFA-E66E-63B6-EB60-90C08779F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691342" flipH="1">
            <a:off x="10377328" y="-226640"/>
            <a:ext cx="1284318" cy="1937410"/>
          </a:xfrm>
          <a:custGeom>
            <a:avLst/>
            <a:gdLst>
              <a:gd name="connsiteX0" fmla="*/ 1435000 w 1914334"/>
              <a:gd name="connsiteY0" fmla="*/ 708733 h 2986466"/>
              <a:gd name="connsiteX1" fmla="*/ 1372407 w 1914334"/>
              <a:gd name="connsiteY1" fmla="*/ 920145 h 2986466"/>
              <a:gd name="connsiteX2" fmla="*/ 1151204 w 1914334"/>
              <a:gd name="connsiteY2" fmla="*/ 1213461 h 2986466"/>
              <a:gd name="connsiteX3" fmla="*/ 870323 w 1914334"/>
              <a:gd name="connsiteY3" fmla="*/ 1450908 h 2986466"/>
              <a:gd name="connsiteX4" fmla="*/ 413435 w 1914334"/>
              <a:gd name="connsiteY4" fmla="*/ 1646154 h 2986466"/>
              <a:gd name="connsiteX5" fmla="*/ 544953 w 1914334"/>
              <a:gd name="connsiteY5" fmla="*/ 1655582 h 2986466"/>
              <a:gd name="connsiteX6" fmla="*/ 1236024 w 1914334"/>
              <a:gd name="connsiteY6" fmla="*/ 1655582 h 2986466"/>
              <a:gd name="connsiteX7" fmla="*/ 1636116 w 1914334"/>
              <a:gd name="connsiteY7" fmla="*/ 1750148 h 2986466"/>
              <a:gd name="connsiteX8" fmla="*/ 1893405 w 1914334"/>
              <a:gd name="connsiteY8" fmla="*/ 1866540 h 2986466"/>
              <a:gd name="connsiteX9" fmla="*/ 1867279 w 1914334"/>
              <a:gd name="connsiteY9" fmla="*/ 1944294 h 2986466"/>
              <a:gd name="connsiteX10" fmla="*/ 1614292 w 1914334"/>
              <a:gd name="connsiteY10" fmla="*/ 2106595 h 2986466"/>
              <a:gd name="connsiteX11" fmla="*/ 1214200 w 1914334"/>
              <a:gd name="connsiteY11" fmla="*/ 2208436 h 2986466"/>
              <a:gd name="connsiteX12" fmla="*/ 896885 w 1914334"/>
              <a:gd name="connsiteY12" fmla="*/ 2195582 h 2986466"/>
              <a:gd name="connsiteX13" fmla="*/ 539793 w 1914334"/>
              <a:gd name="connsiteY13" fmla="*/ 2089496 h 2986466"/>
              <a:gd name="connsiteX14" fmla="*/ 282999 w 1914334"/>
              <a:gd name="connsiteY14" fmla="*/ 1949873 h 2986466"/>
              <a:gd name="connsiteX15" fmla="*/ 253272 w 1914334"/>
              <a:gd name="connsiteY15" fmla="*/ 2002564 h 2986466"/>
              <a:gd name="connsiteX16" fmla="*/ 302234 w 1914334"/>
              <a:gd name="connsiteY16" fmla="*/ 2395658 h 2986466"/>
              <a:gd name="connsiteX17" fmla="*/ 387549 w 1914334"/>
              <a:gd name="connsiteY17" fmla="*/ 2772667 h 2986466"/>
              <a:gd name="connsiteX18" fmla="*/ 426333 w 1914334"/>
              <a:gd name="connsiteY18" fmla="*/ 2892034 h 2986466"/>
              <a:gd name="connsiteX19" fmla="*/ 207913 w 1914334"/>
              <a:gd name="connsiteY19" fmla="*/ 2986466 h 2986466"/>
              <a:gd name="connsiteX20" fmla="*/ 38108 w 1914334"/>
              <a:gd name="connsiteY20" fmla="*/ 2353249 h 2986466"/>
              <a:gd name="connsiteX21" fmla="*/ 2226 w 1914334"/>
              <a:gd name="connsiteY21" fmla="*/ 1730757 h 2986466"/>
              <a:gd name="connsiteX22" fmla="*/ 66957 w 1914334"/>
              <a:gd name="connsiteY22" fmla="*/ 905117 h 2986466"/>
              <a:gd name="connsiteX23" fmla="*/ 239428 w 1914334"/>
              <a:gd name="connsiteY23" fmla="*/ 433480 h 2986466"/>
              <a:gd name="connsiteX24" fmla="*/ 404935 w 1914334"/>
              <a:gd name="connsiteY24" fmla="*/ 172847 h 2986466"/>
              <a:gd name="connsiteX25" fmla="*/ 573786 w 1914334"/>
              <a:gd name="connsiteY25" fmla="*/ 332 h 2986466"/>
              <a:gd name="connsiteX26" fmla="*/ 576067 w 1914334"/>
              <a:gd name="connsiteY26" fmla="*/ 0 h 2986466"/>
              <a:gd name="connsiteX27" fmla="*/ 693008 w 1914334"/>
              <a:gd name="connsiteY27" fmla="*/ 332388 h 2986466"/>
              <a:gd name="connsiteX28" fmla="*/ 699666 w 1914334"/>
              <a:gd name="connsiteY28" fmla="*/ 437421 h 2986466"/>
              <a:gd name="connsiteX29" fmla="*/ 685894 w 1914334"/>
              <a:gd name="connsiteY29" fmla="*/ 678417 h 2986466"/>
              <a:gd name="connsiteX30" fmla="*/ 508792 w 1914334"/>
              <a:gd name="connsiteY30" fmla="*/ 1006120 h 2986466"/>
              <a:gd name="connsiteX31" fmla="*/ 511266 w 1914334"/>
              <a:gd name="connsiteY31" fmla="*/ 1050185 h 2986466"/>
              <a:gd name="connsiteX32" fmla="*/ 930004 w 1914334"/>
              <a:gd name="connsiteY32" fmla="*/ 813729 h 2986466"/>
              <a:gd name="connsiteX33" fmla="*/ 1422398 w 1914334"/>
              <a:gd name="connsiteY33" fmla="*/ 701643 h 2986466"/>
              <a:gd name="connsiteX34" fmla="*/ 1435000 w 1914334"/>
              <a:gd name="connsiteY34" fmla="*/ 708733 h 2986466"/>
              <a:gd name="connsiteX0" fmla="*/ 1435000 w 1914334"/>
              <a:gd name="connsiteY0" fmla="*/ 708733 h 2986466"/>
              <a:gd name="connsiteX1" fmla="*/ 1372407 w 1914334"/>
              <a:gd name="connsiteY1" fmla="*/ 920145 h 2986466"/>
              <a:gd name="connsiteX2" fmla="*/ 1151204 w 1914334"/>
              <a:gd name="connsiteY2" fmla="*/ 1213461 h 2986466"/>
              <a:gd name="connsiteX3" fmla="*/ 870323 w 1914334"/>
              <a:gd name="connsiteY3" fmla="*/ 1450908 h 2986466"/>
              <a:gd name="connsiteX4" fmla="*/ 413435 w 1914334"/>
              <a:gd name="connsiteY4" fmla="*/ 1646154 h 2986466"/>
              <a:gd name="connsiteX5" fmla="*/ 544953 w 1914334"/>
              <a:gd name="connsiteY5" fmla="*/ 1655582 h 2986466"/>
              <a:gd name="connsiteX6" fmla="*/ 1236024 w 1914334"/>
              <a:gd name="connsiteY6" fmla="*/ 1655582 h 2986466"/>
              <a:gd name="connsiteX7" fmla="*/ 1636116 w 1914334"/>
              <a:gd name="connsiteY7" fmla="*/ 1750148 h 2986466"/>
              <a:gd name="connsiteX8" fmla="*/ 1893405 w 1914334"/>
              <a:gd name="connsiteY8" fmla="*/ 1866540 h 2986466"/>
              <a:gd name="connsiteX9" fmla="*/ 1867279 w 1914334"/>
              <a:gd name="connsiteY9" fmla="*/ 1944294 h 2986466"/>
              <a:gd name="connsiteX10" fmla="*/ 1614292 w 1914334"/>
              <a:gd name="connsiteY10" fmla="*/ 2106595 h 2986466"/>
              <a:gd name="connsiteX11" fmla="*/ 1214200 w 1914334"/>
              <a:gd name="connsiteY11" fmla="*/ 2208436 h 2986466"/>
              <a:gd name="connsiteX12" fmla="*/ 896885 w 1914334"/>
              <a:gd name="connsiteY12" fmla="*/ 2195582 h 2986466"/>
              <a:gd name="connsiteX13" fmla="*/ 539793 w 1914334"/>
              <a:gd name="connsiteY13" fmla="*/ 2089496 h 2986466"/>
              <a:gd name="connsiteX14" fmla="*/ 282999 w 1914334"/>
              <a:gd name="connsiteY14" fmla="*/ 1949873 h 2986466"/>
              <a:gd name="connsiteX15" fmla="*/ 253272 w 1914334"/>
              <a:gd name="connsiteY15" fmla="*/ 2002564 h 2986466"/>
              <a:gd name="connsiteX16" fmla="*/ 302234 w 1914334"/>
              <a:gd name="connsiteY16" fmla="*/ 2395658 h 2986466"/>
              <a:gd name="connsiteX17" fmla="*/ 387549 w 1914334"/>
              <a:gd name="connsiteY17" fmla="*/ 2772667 h 2986466"/>
              <a:gd name="connsiteX18" fmla="*/ 426333 w 1914334"/>
              <a:gd name="connsiteY18" fmla="*/ 2892034 h 2986466"/>
              <a:gd name="connsiteX19" fmla="*/ 207913 w 1914334"/>
              <a:gd name="connsiteY19" fmla="*/ 2986466 h 2986466"/>
              <a:gd name="connsiteX20" fmla="*/ 38108 w 1914334"/>
              <a:gd name="connsiteY20" fmla="*/ 2353249 h 2986466"/>
              <a:gd name="connsiteX21" fmla="*/ 2226 w 1914334"/>
              <a:gd name="connsiteY21" fmla="*/ 1730757 h 2986466"/>
              <a:gd name="connsiteX22" fmla="*/ 66957 w 1914334"/>
              <a:gd name="connsiteY22" fmla="*/ 905117 h 2986466"/>
              <a:gd name="connsiteX23" fmla="*/ 239428 w 1914334"/>
              <a:gd name="connsiteY23" fmla="*/ 433480 h 2986466"/>
              <a:gd name="connsiteX24" fmla="*/ 404935 w 1914334"/>
              <a:gd name="connsiteY24" fmla="*/ 172847 h 2986466"/>
              <a:gd name="connsiteX25" fmla="*/ 573786 w 1914334"/>
              <a:gd name="connsiteY25" fmla="*/ 332 h 2986466"/>
              <a:gd name="connsiteX26" fmla="*/ 576067 w 1914334"/>
              <a:gd name="connsiteY26" fmla="*/ 0 h 2986466"/>
              <a:gd name="connsiteX27" fmla="*/ 693008 w 1914334"/>
              <a:gd name="connsiteY27" fmla="*/ 332388 h 2986466"/>
              <a:gd name="connsiteX28" fmla="*/ 685894 w 1914334"/>
              <a:gd name="connsiteY28" fmla="*/ 678417 h 2986466"/>
              <a:gd name="connsiteX29" fmla="*/ 508792 w 1914334"/>
              <a:gd name="connsiteY29" fmla="*/ 1006120 h 2986466"/>
              <a:gd name="connsiteX30" fmla="*/ 511266 w 1914334"/>
              <a:gd name="connsiteY30" fmla="*/ 1050185 h 2986466"/>
              <a:gd name="connsiteX31" fmla="*/ 930004 w 1914334"/>
              <a:gd name="connsiteY31" fmla="*/ 813729 h 2986466"/>
              <a:gd name="connsiteX32" fmla="*/ 1422398 w 1914334"/>
              <a:gd name="connsiteY32" fmla="*/ 701643 h 2986466"/>
              <a:gd name="connsiteX33" fmla="*/ 1435000 w 1914334"/>
              <a:gd name="connsiteY33" fmla="*/ 708733 h 2986466"/>
              <a:gd name="connsiteX0" fmla="*/ 1435000 w 1914334"/>
              <a:gd name="connsiteY0" fmla="*/ 708733 h 2986466"/>
              <a:gd name="connsiteX1" fmla="*/ 1372407 w 1914334"/>
              <a:gd name="connsiteY1" fmla="*/ 920145 h 2986466"/>
              <a:gd name="connsiteX2" fmla="*/ 1151204 w 1914334"/>
              <a:gd name="connsiteY2" fmla="*/ 1213461 h 2986466"/>
              <a:gd name="connsiteX3" fmla="*/ 870323 w 1914334"/>
              <a:gd name="connsiteY3" fmla="*/ 1450908 h 2986466"/>
              <a:gd name="connsiteX4" fmla="*/ 413435 w 1914334"/>
              <a:gd name="connsiteY4" fmla="*/ 1646154 h 2986466"/>
              <a:gd name="connsiteX5" fmla="*/ 544953 w 1914334"/>
              <a:gd name="connsiteY5" fmla="*/ 1655582 h 2986466"/>
              <a:gd name="connsiteX6" fmla="*/ 1236024 w 1914334"/>
              <a:gd name="connsiteY6" fmla="*/ 1655582 h 2986466"/>
              <a:gd name="connsiteX7" fmla="*/ 1636116 w 1914334"/>
              <a:gd name="connsiteY7" fmla="*/ 1750148 h 2986466"/>
              <a:gd name="connsiteX8" fmla="*/ 1893405 w 1914334"/>
              <a:gd name="connsiteY8" fmla="*/ 1866540 h 2986466"/>
              <a:gd name="connsiteX9" fmla="*/ 1867279 w 1914334"/>
              <a:gd name="connsiteY9" fmla="*/ 1944294 h 2986466"/>
              <a:gd name="connsiteX10" fmla="*/ 1614292 w 1914334"/>
              <a:gd name="connsiteY10" fmla="*/ 2106595 h 2986466"/>
              <a:gd name="connsiteX11" fmla="*/ 1214200 w 1914334"/>
              <a:gd name="connsiteY11" fmla="*/ 2208436 h 2986466"/>
              <a:gd name="connsiteX12" fmla="*/ 896885 w 1914334"/>
              <a:gd name="connsiteY12" fmla="*/ 2195582 h 2986466"/>
              <a:gd name="connsiteX13" fmla="*/ 539793 w 1914334"/>
              <a:gd name="connsiteY13" fmla="*/ 2089496 h 2986466"/>
              <a:gd name="connsiteX14" fmla="*/ 282999 w 1914334"/>
              <a:gd name="connsiteY14" fmla="*/ 1949873 h 2986466"/>
              <a:gd name="connsiteX15" fmla="*/ 253272 w 1914334"/>
              <a:gd name="connsiteY15" fmla="*/ 2002564 h 2986466"/>
              <a:gd name="connsiteX16" fmla="*/ 302234 w 1914334"/>
              <a:gd name="connsiteY16" fmla="*/ 2395658 h 2986466"/>
              <a:gd name="connsiteX17" fmla="*/ 387549 w 1914334"/>
              <a:gd name="connsiteY17" fmla="*/ 2772667 h 2986466"/>
              <a:gd name="connsiteX18" fmla="*/ 426333 w 1914334"/>
              <a:gd name="connsiteY18" fmla="*/ 2892034 h 2986466"/>
              <a:gd name="connsiteX19" fmla="*/ 207913 w 1914334"/>
              <a:gd name="connsiteY19" fmla="*/ 2986466 h 2986466"/>
              <a:gd name="connsiteX20" fmla="*/ 38108 w 1914334"/>
              <a:gd name="connsiteY20" fmla="*/ 2353249 h 2986466"/>
              <a:gd name="connsiteX21" fmla="*/ 2226 w 1914334"/>
              <a:gd name="connsiteY21" fmla="*/ 1730757 h 2986466"/>
              <a:gd name="connsiteX22" fmla="*/ 66957 w 1914334"/>
              <a:gd name="connsiteY22" fmla="*/ 905117 h 2986466"/>
              <a:gd name="connsiteX23" fmla="*/ 239428 w 1914334"/>
              <a:gd name="connsiteY23" fmla="*/ 433480 h 2986466"/>
              <a:gd name="connsiteX24" fmla="*/ 404935 w 1914334"/>
              <a:gd name="connsiteY24" fmla="*/ 172847 h 2986466"/>
              <a:gd name="connsiteX25" fmla="*/ 573786 w 1914334"/>
              <a:gd name="connsiteY25" fmla="*/ 332 h 2986466"/>
              <a:gd name="connsiteX26" fmla="*/ 576067 w 1914334"/>
              <a:gd name="connsiteY26" fmla="*/ 0 h 2986466"/>
              <a:gd name="connsiteX27" fmla="*/ 693008 w 1914334"/>
              <a:gd name="connsiteY27" fmla="*/ 332388 h 2986466"/>
              <a:gd name="connsiteX28" fmla="*/ 685894 w 1914334"/>
              <a:gd name="connsiteY28" fmla="*/ 678417 h 2986466"/>
              <a:gd name="connsiteX29" fmla="*/ 508792 w 1914334"/>
              <a:gd name="connsiteY29" fmla="*/ 1006120 h 2986466"/>
              <a:gd name="connsiteX30" fmla="*/ 511266 w 1914334"/>
              <a:gd name="connsiteY30" fmla="*/ 1050185 h 2986466"/>
              <a:gd name="connsiteX31" fmla="*/ 930004 w 1914334"/>
              <a:gd name="connsiteY31" fmla="*/ 813729 h 2986466"/>
              <a:gd name="connsiteX32" fmla="*/ 1422398 w 1914334"/>
              <a:gd name="connsiteY32" fmla="*/ 701643 h 2986466"/>
              <a:gd name="connsiteX33" fmla="*/ 1435000 w 1914334"/>
              <a:gd name="connsiteY33" fmla="*/ 708733 h 2986466"/>
              <a:gd name="connsiteX0" fmla="*/ 1435000 w 1914334"/>
              <a:gd name="connsiteY0" fmla="*/ 708733 h 2986466"/>
              <a:gd name="connsiteX1" fmla="*/ 1372407 w 1914334"/>
              <a:gd name="connsiteY1" fmla="*/ 920145 h 2986466"/>
              <a:gd name="connsiteX2" fmla="*/ 1151204 w 1914334"/>
              <a:gd name="connsiteY2" fmla="*/ 1213461 h 2986466"/>
              <a:gd name="connsiteX3" fmla="*/ 870323 w 1914334"/>
              <a:gd name="connsiteY3" fmla="*/ 1450908 h 2986466"/>
              <a:gd name="connsiteX4" fmla="*/ 413435 w 1914334"/>
              <a:gd name="connsiteY4" fmla="*/ 1646154 h 2986466"/>
              <a:gd name="connsiteX5" fmla="*/ 544953 w 1914334"/>
              <a:gd name="connsiteY5" fmla="*/ 1655582 h 2986466"/>
              <a:gd name="connsiteX6" fmla="*/ 1236024 w 1914334"/>
              <a:gd name="connsiteY6" fmla="*/ 1655582 h 2986466"/>
              <a:gd name="connsiteX7" fmla="*/ 1636116 w 1914334"/>
              <a:gd name="connsiteY7" fmla="*/ 1750148 h 2986466"/>
              <a:gd name="connsiteX8" fmla="*/ 1893405 w 1914334"/>
              <a:gd name="connsiteY8" fmla="*/ 1866540 h 2986466"/>
              <a:gd name="connsiteX9" fmla="*/ 1867279 w 1914334"/>
              <a:gd name="connsiteY9" fmla="*/ 1944294 h 2986466"/>
              <a:gd name="connsiteX10" fmla="*/ 1614292 w 1914334"/>
              <a:gd name="connsiteY10" fmla="*/ 2106595 h 2986466"/>
              <a:gd name="connsiteX11" fmla="*/ 1214200 w 1914334"/>
              <a:gd name="connsiteY11" fmla="*/ 2208436 h 2986466"/>
              <a:gd name="connsiteX12" fmla="*/ 896885 w 1914334"/>
              <a:gd name="connsiteY12" fmla="*/ 2195582 h 2986466"/>
              <a:gd name="connsiteX13" fmla="*/ 539793 w 1914334"/>
              <a:gd name="connsiteY13" fmla="*/ 2089496 h 2986466"/>
              <a:gd name="connsiteX14" fmla="*/ 282999 w 1914334"/>
              <a:gd name="connsiteY14" fmla="*/ 1949873 h 2986466"/>
              <a:gd name="connsiteX15" fmla="*/ 253272 w 1914334"/>
              <a:gd name="connsiteY15" fmla="*/ 2002564 h 2986466"/>
              <a:gd name="connsiteX16" fmla="*/ 302234 w 1914334"/>
              <a:gd name="connsiteY16" fmla="*/ 2395658 h 2986466"/>
              <a:gd name="connsiteX17" fmla="*/ 387549 w 1914334"/>
              <a:gd name="connsiteY17" fmla="*/ 2772667 h 2986466"/>
              <a:gd name="connsiteX18" fmla="*/ 426333 w 1914334"/>
              <a:gd name="connsiteY18" fmla="*/ 2892034 h 2986466"/>
              <a:gd name="connsiteX19" fmla="*/ 207913 w 1914334"/>
              <a:gd name="connsiteY19" fmla="*/ 2986466 h 2986466"/>
              <a:gd name="connsiteX20" fmla="*/ 38108 w 1914334"/>
              <a:gd name="connsiteY20" fmla="*/ 2353249 h 2986466"/>
              <a:gd name="connsiteX21" fmla="*/ 2226 w 1914334"/>
              <a:gd name="connsiteY21" fmla="*/ 1730757 h 2986466"/>
              <a:gd name="connsiteX22" fmla="*/ 66957 w 1914334"/>
              <a:gd name="connsiteY22" fmla="*/ 905117 h 2986466"/>
              <a:gd name="connsiteX23" fmla="*/ 239428 w 1914334"/>
              <a:gd name="connsiteY23" fmla="*/ 433480 h 2986466"/>
              <a:gd name="connsiteX24" fmla="*/ 404935 w 1914334"/>
              <a:gd name="connsiteY24" fmla="*/ 172847 h 2986466"/>
              <a:gd name="connsiteX25" fmla="*/ 573786 w 1914334"/>
              <a:gd name="connsiteY25" fmla="*/ 332 h 2986466"/>
              <a:gd name="connsiteX26" fmla="*/ 576067 w 1914334"/>
              <a:gd name="connsiteY26" fmla="*/ 0 h 2986466"/>
              <a:gd name="connsiteX27" fmla="*/ 693008 w 1914334"/>
              <a:gd name="connsiteY27" fmla="*/ 332388 h 2986466"/>
              <a:gd name="connsiteX28" fmla="*/ 685894 w 1914334"/>
              <a:gd name="connsiteY28" fmla="*/ 678417 h 2986466"/>
              <a:gd name="connsiteX29" fmla="*/ 508792 w 1914334"/>
              <a:gd name="connsiteY29" fmla="*/ 1006120 h 2986466"/>
              <a:gd name="connsiteX30" fmla="*/ 511266 w 1914334"/>
              <a:gd name="connsiteY30" fmla="*/ 1050185 h 2986466"/>
              <a:gd name="connsiteX31" fmla="*/ 930004 w 1914334"/>
              <a:gd name="connsiteY31" fmla="*/ 813729 h 2986466"/>
              <a:gd name="connsiteX32" fmla="*/ 1422398 w 1914334"/>
              <a:gd name="connsiteY32" fmla="*/ 701643 h 2986466"/>
              <a:gd name="connsiteX33" fmla="*/ 1435000 w 1914334"/>
              <a:gd name="connsiteY33" fmla="*/ 708733 h 2986466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413435 w 1914334"/>
              <a:gd name="connsiteY4" fmla="*/ 1645822 h 2986134"/>
              <a:gd name="connsiteX5" fmla="*/ 544953 w 1914334"/>
              <a:gd name="connsiteY5" fmla="*/ 1655250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413435 w 1914334"/>
              <a:gd name="connsiteY4" fmla="*/ 1645822 h 2986134"/>
              <a:gd name="connsiteX5" fmla="*/ 544953 w 1914334"/>
              <a:gd name="connsiteY5" fmla="*/ 1655250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413435 w 1914334"/>
              <a:gd name="connsiteY4" fmla="*/ 1645822 h 2986134"/>
              <a:gd name="connsiteX5" fmla="*/ 544953 w 1914334"/>
              <a:gd name="connsiteY5" fmla="*/ 1655250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413435 w 1914334"/>
              <a:gd name="connsiteY4" fmla="*/ 1645822 h 2986134"/>
              <a:gd name="connsiteX5" fmla="*/ 544953 w 1914334"/>
              <a:gd name="connsiteY5" fmla="*/ 1655250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413435 w 1914334"/>
              <a:gd name="connsiteY4" fmla="*/ 1645822 h 2986134"/>
              <a:gd name="connsiteX5" fmla="*/ 698410 w 1914334"/>
              <a:gd name="connsiteY5" fmla="*/ 1653421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528062 w 1914334"/>
              <a:gd name="connsiteY4" fmla="*/ 1632245 h 2986134"/>
              <a:gd name="connsiteX5" fmla="*/ 698410 w 1914334"/>
              <a:gd name="connsiteY5" fmla="*/ 1653421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35000 w 1914334"/>
              <a:gd name="connsiteY0" fmla="*/ 708401 h 2986134"/>
              <a:gd name="connsiteX1" fmla="*/ 1372407 w 1914334"/>
              <a:gd name="connsiteY1" fmla="*/ 919813 h 2986134"/>
              <a:gd name="connsiteX2" fmla="*/ 1151204 w 1914334"/>
              <a:gd name="connsiteY2" fmla="*/ 1213129 h 2986134"/>
              <a:gd name="connsiteX3" fmla="*/ 870323 w 1914334"/>
              <a:gd name="connsiteY3" fmla="*/ 1450576 h 2986134"/>
              <a:gd name="connsiteX4" fmla="*/ 528062 w 1914334"/>
              <a:gd name="connsiteY4" fmla="*/ 1632245 h 2986134"/>
              <a:gd name="connsiteX5" fmla="*/ 698410 w 1914334"/>
              <a:gd name="connsiteY5" fmla="*/ 1653421 h 2986134"/>
              <a:gd name="connsiteX6" fmla="*/ 1236024 w 1914334"/>
              <a:gd name="connsiteY6" fmla="*/ 1655250 h 2986134"/>
              <a:gd name="connsiteX7" fmla="*/ 1636116 w 1914334"/>
              <a:gd name="connsiteY7" fmla="*/ 1749816 h 2986134"/>
              <a:gd name="connsiteX8" fmla="*/ 1893405 w 1914334"/>
              <a:gd name="connsiteY8" fmla="*/ 1866208 h 2986134"/>
              <a:gd name="connsiteX9" fmla="*/ 1867279 w 1914334"/>
              <a:gd name="connsiteY9" fmla="*/ 1943962 h 2986134"/>
              <a:gd name="connsiteX10" fmla="*/ 1614292 w 1914334"/>
              <a:gd name="connsiteY10" fmla="*/ 2106263 h 2986134"/>
              <a:gd name="connsiteX11" fmla="*/ 1214200 w 1914334"/>
              <a:gd name="connsiteY11" fmla="*/ 2208104 h 2986134"/>
              <a:gd name="connsiteX12" fmla="*/ 896885 w 1914334"/>
              <a:gd name="connsiteY12" fmla="*/ 2195250 h 2986134"/>
              <a:gd name="connsiteX13" fmla="*/ 539793 w 1914334"/>
              <a:gd name="connsiteY13" fmla="*/ 2089164 h 2986134"/>
              <a:gd name="connsiteX14" fmla="*/ 282999 w 1914334"/>
              <a:gd name="connsiteY14" fmla="*/ 1949541 h 2986134"/>
              <a:gd name="connsiteX15" fmla="*/ 253272 w 1914334"/>
              <a:gd name="connsiteY15" fmla="*/ 2002232 h 2986134"/>
              <a:gd name="connsiteX16" fmla="*/ 302234 w 1914334"/>
              <a:gd name="connsiteY16" fmla="*/ 2395326 h 2986134"/>
              <a:gd name="connsiteX17" fmla="*/ 387549 w 1914334"/>
              <a:gd name="connsiteY17" fmla="*/ 2772335 h 2986134"/>
              <a:gd name="connsiteX18" fmla="*/ 426333 w 1914334"/>
              <a:gd name="connsiteY18" fmla="*/ 2891702 h 2986134"/>
              <a:gd name="connsiteX19" fmla="*/ 207913 w 1914334"/>
              <a:gd name="connsiteY19" fmla="*/ 2986134 h 2986134"/>
              <a:gd name="connsiteX20" fmla="*/ 38108 w 1914334"/>
              <a:gd name="connsiteY20" fmla="*/ 2352917 h 2986134"/>
              <a:gd name="connsiteX21" fmla="*/ 2226 w 1914334"/>
              <a:gd name="connsiteY21" fmla="*/ 1730425 h 2986134"/>
              <a:gd name="connsiteX22" fmla="*/ 66957 w 1914334"/>
              <a:gd name="connsiteY22" fmla="*/ 904785 h 2986134"/>
              <a:gd name="connsiteX23" fmla="*/ 239428 w 1914334"/>
              <a:gd name="connsiteY23" fmla="*/ 433148 h 2986134"/>
              <a:gd name="connsiteX24" fmla="*/ 404935 w 1914334"/>
              <a:gd name="connsiteY24" fmla="*/ 172515 h 2986134"/>
              <a:gd name="connsiteX25" fmla="*/ 573786 w 1914334"/>
              <a:gd name="connsiteY25" fmla="*/ 0 h 2986134"/>
              <a:gd name="connsiteX26" fmla="*/ 693008 w 1914334"/>
              <a:gd name="connsiteY26" fmla="*/ 332056 h 2986134"/>
              <a:gd name="connsiteX27" fmla="*/ 685894 w 1914334"/>
              <a:gd name="connsiteY27" fmla="*/ 678085 h 2986134"/>
              <a:gd name="connsiteX28" fmla="*/ 508792 w 1914334"/>
              <a:gd name="connsiteY28" fmla="*/ 1005788 h 2986134"/>
              <a:gd name="connsiteX29" fmla="*/ 511266 w 1914334"/>
              <a:gd name="connsiteY29" fmla="*/ 1049853 h 2986134"/>
              <a:gd name="connsiteX30" fmla="*/ 930004 w 1914334"/>
              <a:gd name="connsiteY30" fmla="*/ 813397 h 2986134"/>
              <a:gd name="connsiteX31" fmla="*/ 1422398 w 1914334"/>
              <a:gd name="connsiteY31" fmla="*/ 701311 h 2986134"/>
              <a:gd name="connsiteX32" fmla="*/ 1435000 w 1914334"/>
              <a:gd name="connsiteY32" fmla="*/ 708401 h 2986134"/>
              <a:gd name="connsiteX0" fmla="*/ 1473669 w 1953003"/>
              <a:gd name="connsiteY0" fmla="*/ 708401 h 2986134"/>
              <a:gd name="connsiteX1" fmla="*/ 1411076 w 1953003"/>
              <a:gd name="connsiteY1" fmla="*/ 919813 h 2986134"/>
              <a:gd name="connsiteX2" fmla="*/ 1189873 w 1953003"/>
              <a:gd name="connsiteY2" fmla="*/ 1213129 h 2986134"/>
              <a:gd name="connsiteX3" fmla="*/ 908992 w 1953003"/>
              <a:gd name="connsiteY3" fmla="*/ 1450576 h 2986134"/>
              <a:gd name="connsiteX4" fmla="*/ 566731 w 1953003"/>
              <a:gd name="connsiteY4" fmla="*/ 1632245 h 2986134"/>
              <a:gd name="connsiteX5" fmla="*/ 737079 w 1953003"/>
              <a:gd name="connsiteY5" fmla="*/ 1653421 h 2986134"/>
              <a:gd name="connsiteX6" fmla="*/ 1274693 w 1953003"/>
              <a:gd name="connsiteY6" fmla="*/ 1655250 h 2986134"/>
              <a:gd name="connsiteX7" fmla="*/ 1674785 w 1953003"/>
              <a:gd name="connsiteY7" fmla="*/ 1749816 h 2986134"/>
              <a:gd name="connsiteX8" fmla="*/ 1932074 w 1953003"/>
              <a:gd name="connsiteY8" fmla="*/ 1866208 h 2986134"/>
              <a:gd name="connsiteX9" fmla="*/ 1905948 w 1953003"/>
              <a:gd name="connsiteY9" fmla="*/ 1943962 h 2986134"/>
              <a:gd name="connsiteX10" fmla="*/ 1652961 w 1953003"/>
              <a:gd name="connsiteY10" fmla="*/ 2106263 h 2986134"/>
              <a:gd name="connsiteX11" fmla="*/ 1252869 w 1953003"/>
              <a:gd name="connsiteY11" fmla="*/ 2208104 h 2986134"/>
              <a:gd name="connsiteX12" fmla="*/ 935554 w 1953003"/>
              <a:gd name="connsiteY12" fmla="*/ 2195250 h 2986134"/>
              <a:gd name="connsiteX13" fmla="*/ 578462 w 1953003"/>
              <a:gd name="connsiteY13" fmla="*/ 2089164 h 2986134"/>
              <a:gd name="connsiteX14" fmla="*/ 321668 w 1953003"/>
              <a:gd name="connsiteY14" fmla="*/ 1949541 h 2986134"/>
              <a:gd name="connsiteX15" fmla="*/ 291941 w 1953003"/>
              <a:gd name="connsiteY15" fmla="*/ 2002232 h 2986134"/>
              <a:gd name="connsiteX16" fmla="*/ 340903 w 1953003"/>
              <a:gd name="connsiteY16" fmla="*/ 2395326 h 2986134"/>
              <a:gd name="connsiteX17" fmla="*/ 426218 w 1953003"/>
              <a:gd name="connsiteY17" fmla="*/ 2772335 h 2986134"/>
              <a:gd name="connsiteX18" fmla="*/ 465002 w 1953003"/>
              <a:gd name="connsiteY18" fmla="*/ 2891702 h 2986134"/>
              <a:gd name="connsiteX19" fmla="*/ 246582 w 1953003"/>
              <a:gd name="connsiteY19" fmla="*/ 2986134 h 2986134"/>
              <a:gd name="connsiteX20" fmla="*/ 76777 w 1953003"/>
              <a:gd name="connsiteY20" fmla="*/ 2352917 h 2986134"/>
              <a:gd name="connsiteX21" fmla="*/ 131 w 1953003"/>
              <a:gd name="connsiteY21" fmla="*/ 1730652 h 2986134"/>
              <a:gd name="connsiteX22" fmla="*/ 105626 w 1953003"/>
              <a:gd name="connsiteY22" fmla="*/ 904785 h 2986134"/>
              <a:gd name="connsiteX23" fmla="*/ 278097 w 1953003"/>
              <a:gd name="connsiteY23" fmla="*/ 433148 h 2986134"/>
              <a:gd name="connsiteX24" fmla="*/ 443604 w 1953003"/>
              <a:gd name="connsiteY24" fmla="*/ 172515 h 2986134"/>
              <a:gd name="connsiteX25" fmla="*/ 612455 w 1953003"/>
              <a:gd name="connsiteY25" fmla="*/ 0 h 2986134"/>
              <a:gd name="connsiteX26" fmla="*/ 731677 w 1953003"/>
              <a:gd name="connsiteY26" fmla="*/ 332056 h 2986134"/>
              <a:gd name="connsiteX27" fmla="*/ 724563 w 1953003"/>
              <a:gd name="connsiteY27" fmla="*/ 678085 h 2986134"/>
              <a:gd name="connsiteX28" fmla="*/ 547461 w 1953003"/>
              <a:gd name="connsiteY28" fmla="*/ 1005788 h 2986134"/>
              <a:gd name="connsiteX29" fmla="*/ 549935 w 1953003"/>
              <a:gd name="connsiteY29" fmla="*/ 1049853 h 2986134"/>
              <a:gd name="connsiteX30" fmla="*/ 968673 w 1953003"/>
              <a:gd name="connsiteY30" fmla="*/ 813397 h 2986134"/>
              <a:gd name="connsiteX31" fmla="*/ 1461067 w 1953003"/>
              <a:gd name="connsiteY31" fmla="*/ 701311 h 2986134"/>
              <a:gd name="connsiteX32" fmla="*/ 1473669 w 1953003"/>
              <a:gd name="connsiteY32" fmla="*/ 708401 h 2986134"/>
              <a:gd name="connsiteX0" fmla="*/ 1473951 w 1953285"/>
              <a:gd name="connsiteY0" fmla="*/ 708401 h 2986134"/>
              <a:gd name="connsiteX1" fmla="*/ 1411358 w 1953285"/>
              <a:gd name="connsiteY1" fmla="*/ 919813 h 2986134"/>
              <a:gd name="connsiteX2" fmla="*/ 1190155 w 1953285"/>
              <a:gd name="connsiteY2" fmla="*/ 1213129 h 2986134"/>
              <a:gd name="connsiteX3" fmla="*/ 909274 w 1953285"/>
              <a:gd name="connsiteY3" fmla="*/ 1450576 h 2986134"/>
              <a:gd name="connsiteX4" fmla="*/ 567013 w 1953285"/>
              <a:gd name="connsiteY4" fmla="*/ 1632245 h 2986134"/>
              <a:gd name="connsiteX5" fmla="*/ 737361 w 1953285"/>
              <a:gd name="connsiteY5" fmla="*/ 1653421 h 2986134"/>
              <a:gd name="connsiteX6" fmla="*/ 1274975 w 1953285"/>
              <a:gd name="connsiteY6" fmla="*/ 1655250 h 2986134"/>
              <a:gd name="connsiteX7" fmla="*/ 1675067 w 1953285"/>
              <a:gd name="connsiteY7" fmla="*/ 1749816 h 2986134"/>
              <a:gd name="connsiteX8" fmla="*/ 1932356 w 1953285"/>
              <a:gd name="connsiteY8" fmla="*/ 1866208 h 2986134"/>
              <a:gd name="connsiteX9" fmla="*/ 1906230 w 1953285"/>
              <a:gd name="connsiteY9" fmla="*/ 1943962 h 2986134"/>
              <a:gd name="connsiteX10" fmla="*/ 1653243 w 1953285"/>
              <a:gd name="connsiteY10" fmla="*/ 2106263 h 2986134"/>
              <a:gd name="connsiteX11" fmla="*/ 1253151 w 1953285"/>
              <a:gd name="connsiteY11" fmla="*/ 2208104 h 2986134"/>
              <a:gd name="connsiteX12" fmla="*/ 935836 w 1953285"/>
              <a:gd name="connsiteY12" fmla="*/ 2195250 h 2986134"/>
              <a:gd name="connsiteX13" fmla="*/ 578744 w 1953285"/>
              <a:gd name="connsiteY13" fmla="*/ 2089164 h 2986134"/>
              <a:gd name="connsiteX14" fmla="*/ 321950 w 1953285"/>
              <a:gd name="connsiteY14" fmla="*/ 1949541 h 2986134"/>
              <a:gd name="connsiteX15" fmla="*/ 292223 w 1953285"/>
              <a:gd name="connsiteY15" fmla="*/ 2002232 h 2986134"/>
              <a:gd name="connsiteX16" fmla="*/ 341185 w 1953285"/>
              <a:gd name="connsiteY16" fmla="*/ 2395326 h 2986134"/>
              <a:gd name="connsiteX17" fmla="*/ 426500 w 1953285"/>
              <a:gd name="connsiteY17" fmla="*/ 2772335 h 2986134"/>
              <a:gd name="connsiteX18" fmla="*/ 465284 w 1953285"/>
              <a:gd name="connsiteY18" fmla="*/ 2891702 h 2986134"/>
              <a:gd name="connsiteX19" fmla="*/ 246864 w 1953285"/>
              <a:gd name="connsiteY19" fmla="*/ 2986134 h 2986134"/>
              <a:gd name="connsiteX20" fmla="*/ 48349 w 1953285"/>
              <a:gd name="connsiteY20" fmla="*/ 2358824 h 2986134"/>
              <a:gd name="connsiteX21" fmla="*/ 413 w 1953285"/>
              <a:gd name="connsiteY21" fmla="*/ 1730652 h 2986134"/>
              <a:gd name="connsiteX22" fmla="*/ 105908 w 1953285"/>
              <a:gd name="connsiteY22" fmla="*/ 904785 h 2986134"/>
              <a:gd name="connsiteX23" fmla="*/ 278379 w 1953285"/>
              <a:gd name="connsiteY23" fmla="*/ 433148 h 2986134"/>
              <a:gd name="connsiteX24" fmla="*/ 443886 w 1953285"/>
              <a:gd name="connsiteY24" fmla="*/ 172515 h 2986134"/>
              <a:gd name="connsiteX25" fmla="*/ 612737 w 1953285"/>
              <a:gd name="connsiteY25" fmla="*/ 0 h 2986134"/>
              <a:gd name="connsiteX26" fmla="*/ 731959 w 1953285"/>
              <a:gd name="connsiteY26" fmla="*/ 332056 h 2986134"/>
              <a:gd name="connsiteX27" fmla="*/ 724845 w 1953285"/>
              <a:gd name="connsiteY27" fmla="*/ 678085 h 2986134"/>
              <a:gd name="connsiteX28" fmla="*/ 547743 w 1953285"/>
              <a:gd name="connsiteY28" fmla="*/ 1005788 h 2986134"/>
              <a:gd name="connsiteX29" fmla="*/ 550217 w 1953285"/>
              <a:gd name="connsiteY29" fmla="*/ 1049853 h 2986134"/>
              <a:gd name="connsiteX30" fmla="*/ 968955 w 1953285"/>
              <a:gd name="connsiteY30" fmla="*/ 813397 h 2986134"/>
              <a:gd name="connsiteX31" fmla="*/ 1461349 w 1953285"/>
              <a:gd name="connsiteY31" fmla="*/ 701311 h 2986134"/>
              <a:gd name="connsiteX32" fmla="*/ 1473951 w 1953285"/>
              <a:gd name="connsiteY32" fmla="*/ 708401 h 2986134"/>
              <a:gd name="connsiteX0" fmla="*/ 1473856 w 1953190"/>
              <a:gd name="connsiteY0" fmla="*/ 708401 h 2991508"/>
              <a:gd name="connsiteX1" fmla="*/ 1411263 w 1953190"/>
              <a:gd name="connsiteY1" fmla="*/ 919813 h 2991508"/>
              <a:gd name="connsiteX2" fmla="*/ 1190060 w 1953190"/>
              <a:gd name="connsiteY2" fmla="*/ 1213129 h 2991508"/>
              <a:gd name="connsiteX3" fmla="*/ 909179 w 1953190"/>
              <a:gd name="connsiteY3" fmla="*/ 1450576 h 2991508"/>
              <a:gd name="connsiteX4" fmla="*/ 566918 w 1953190"/>
              <a:gd name="connsiteY4" fmla="*/ 1632245 h 2991508"/>
              <a:gd name="connsiteX5" fmla="*/ 737266 w 1953190"/>
              <a:gd name="connsiteY5" fmla="*/ 1653421 h 2991508"/>
              <a:gd name="connsiteX6" fmla="*/ 1274880 w 1953190"/>
              <a:gd name="connsiteY6" fmla="*/ 1655250 h 2991508"/>
              <a:gd name="connsiteX7" fmla="*/ 1674972 w 1953190"/>
              <a:gd name="connsiteY7" fmla="*/ 1749816 h 2991508"/>
              <a:gd name="connsiteX8" fmla="*/ 1932261 w 1953190"/>
              <a:gd name="connsiteY8" fmla="*/ 1866208 h 2991508"/>
              <a:gd name="connsiteX9" fmla="*/ 1906135 w 1953190"/>
              <a:gd name="connsiteY9" fmla="*/ 1943962 h 2991508"/>
              <a:gd name="connsiteX10" fmla="*/ 1653148 w 1953190"/>
              <a:gd name="connsiteY10" fmla="*/ 2106263 h 2991508"/>
              <a:gd name="connsiteX11" fmla="*/ 1253056 w 1953190"/>
              <a:gd name="connsiteY11" fmla="*/ 2208104 h 2991508"/>
              <a:gd name="connsiteX12" fmla="*/ 935741 w 1953190"/>
              <a:gd name="connsiteY12" fmla="*/ 2195250 h 2991508"/>
              <a:gd name="connsiteX13" fmla="*/ 578649 w 1953190"/>
              <a:gd name="connsiteY13" fmla="*/ 2089164 h 2991508"/>
              <a:gd name="connsiteX14" fmla="*/ 321855 w 1953190"/>
              <a:gd name="connsiteY14" fmla="*/ 1949541 h 2991508"/>
              <a:gd name="connsiteX15" fmla="*/ 292128 w 1953190"/>
              <a:gd name="connsiteY15" fmla="*/ 2002232 h 2991508"/>
              <a:gd name="connsiteX16" fmla="*/ 341090 w 1953190"/>
              <a:gd name="connsiteY16" fmla="*/ 2395326 h 2991508"/>
              <a:gd name="connsiteX17" fmla="*/ 426405 w 1953190"/>
              <a:gd name="connsiteY17" fmla="*/ 2772335 h 2991508"/>
              <a:gd name="connsiteX18" fmla="*/ 465189 w 1953190"/>
              <a:gd name="connsiteY18" fmla="*/ 2891702 h 2991508"/>
              <a:gd name="connsiteX19" fmla="*/ 220668 w 1953190"/>
              <a:gd name="connsiteY19" fmla="*/ 2991507 h 2991508"/>
              <a:gd name="connsiteX20" fmla="*/ 48254 w 1953190"/>
              <a:gd name="connsiteY20" fmla="*/ 2358824 h 2991508"/>
              <a:gd name="connsiteX21" fmla="*/ 318 w 1953190"/>
              <a:gd name="connsiteY21" fmla="*/ 1730652 h 2991508"/>
              <a:gd name="connsiteX22" fmla="*/ 105813 w 1953190"/>
              <a:gd name="connsiteY22" fmla="*/ 904785 h 2991508"/>
              <a:gd name="connsiteX23" fmla="*/ 278284 w 1953190"/>
              <a:gd name="connsiteY23" fmla="*/ 433148 h 2991508"/>
              <a:gd name="connsiteX24" fmla="*/ 443791 w 1953190"/>
              <a:gd name="connsiteY24" fmla="*/ 172515 h 2991508"/>
              <a:gd name="connsiteX25" fmla="*/ 612642 w 1953190"/>
              <a:gd name="connsiteY25" fmla="*/ 0 h 2991508"/>
              <a:gd name="connsiteX26" fmla="*/ 731864 w 1953190"/>
              <a:gd name="connsiteY26" fmla="*/ 332056 h 2991508"/>
              <a:gd name="connsiteX27" fmla="*/ 724750 w 1953190"/>
              <a:gd name="connsiteY27" fmla="*/ 678085 h 2991508"/>
              <a:gd name="connsiteX28" fmla="*/ 547648 w 1953190"/>
              <a:gd name="connsiteY28" fmla="*/ 1005788 h 2991508"/>
              <a:gd name="connsiteX29" fmla="*/ 550122 w 1953190"/>
              <a:gd name="connsiteY29" fmla="*/ 1049853 h 2991508"/>
              <a:gd name="connsiteX30" fmla="*/ 968860 w 1953190"/>
              <a:gd name="connsiteY30" fmla="*/ 813397 h 2991508"/>
              <a:gd name="connsiteX31" fmla="*/ 1461254 w 1953190"/>
              <a:gd name="connsiteY31" fmla="*/ 701311 h 2991508"/>
              <a:gd name="connsiteX32" fmla="*/ 1473856 w 1953190"/>
              <a:gd name="connsiteY32" fmla="*/ 708401 h 2991508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21952 w 1983014"/>
              <a:gd name="connsiteY15" fmla="*/ 2002232 h 2991507"/>
              <a:gd name="connsiteX16" fmla="*/ 370914 w 1983014"/>
              <a:gd name="connsiteY16" fmla="*/ 2395326 h 2991507"/>
              <a:gd name="connsiteX17" fmla="*/ 456229 w 1983014"/>
              <a:gd name="connsiteY17" fmla="*/ 2772335 h 2991507"/>
              <a:gd name="connsiteX18" fmla="*/ 495013 w 1983014"/>
              <a:gd name="connsiteY18" fmla="*/ 2891702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35637 w 1983014"/>
              <a:gd name="connsiteY22" fmla="*/ 904785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21952 w 1983014"/>
              <a:gd name="connsiteY15" fmla="*/ 2002232 h 2991507"/>
              <a:gd name="connsiteX16" fmla="*/ 370914 w 1983014"/>
              <a:gd name="connsiteY16" fmla="*/ 2395326 h 2991507"/>
              <a:gd name="connsiteX17" fmla="*/ 456229 w 1983014"/>
              <a:gd name="connsiteY17" fmla="*/ 2772335 h 2991507"/>
              <a:gd name="connsiteX18" fmla="*/ 495013 w 1983014"/>
              <a:gd name="connsiteY18" fmla="*/ 2891702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21952 w 1983014"/>
              <a:gd name="connsiteY15" fmla="*/ 2002232 h 2991507"/>
              <a:gd name="connsiteX16" fmla="*/ 370914 w 1983014"/>
              <a:gd name="connsiteY16" fmla="*/ 2395326 h 2991507"/>
              <a:gd name="connsiteX17" fmla="*/ 456229 w 1983014"/>
              <a:gd name="connsiteY17" fmla="*/ 2772335 h 2991507"/>
              <a:gd name="connsiteX18" fmla="*/ 552973 w 1983014"/>
              <a:gd name="connsiteY18" fmla="*/ 2882494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21952 w 1983014"/>
              <a:gd name="connsiteY15" fmla="*/ 2002232 h 2991507"/>
              <a:gd name="connsiteX16" fmla="*/ 370914 w 1983014"/>
              <a:gd name="connsiteY16" fmla="*/ 2395326 h 2991507"/>
              <a:gd name="connsiteX17" fmla="*/ 488935 w 1983014"/>
              <a:gd name="connsiteY17" fmla="*/ 2732957 h 2991507"/>
              <a:gd name="connsiteX18" fmla="*/ 552973 w 1983014"/>
              <a:gd name="connsiteY18" fmla="*/ 2882494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21952 w 1983014"/>
              <a:gd name="connsiteY15" fmla="*/ 2002232 h 2991507"/>
              <a:gd name="connsiteX16" fmla="*/ 396789 w 1983014"/>
              <a:gd name="connsiteY16" fmla="*/ 2349194 h 2991507"/>
              <a:gd name="connsiteX17" fmla="*/ 488935 w 1983014"/>
              <a:gd name="connsiteY17" fmla="*/ 2732957 h 2991507"/>
              <a:gd name="connsiteX18" fmla="*/ 552973 w 1983014"/>
              <a:gd name="connsiteY18" fmla="*/ 2882494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42833 w 1983014"/>
              <a:gd name="connsiteY15" fmla="*/ 1997936 h 2991507"/>
              <a:gd name="connsiteX16" fmla="*/ 396789 w 1983014"/>
              <a:gd name="connsiteY16" fmla="*/ 2349194 h 2991507"/>
              <a:gd name="connsiteX17" fmla="*/ 488935 w 1983014"/>
              <a:gd name="connsiteY17" fmla="*/ 2732957 h 2991507"/>
              <a:gd name="connsiteX18" fmla="*/ 552973 w 1983014"/>
              <a:gd name="connsiteY18" fmla="*/ 2882494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680 w 1983014"/>
              <a:gd name="connsiteY0" fmla="*/ 708401 h 2991507"/>
              <a:gd name="connsiteX1" fmla="*/ 1441087 w 1983014"/>
              <a:gd name="connsiteY1" fmla="*/ 919813 h 2991507"/>
              <a:gd name="connsiteX2" fmla="*/ 1219884 w 1983014"/>
              <a:gd name="connsiteY2" fmla="*/ 1213129 h 2991507"/>
              <a:gd name="connsiteX3" fmla="*/ 939003 w 1983014"/>
              <a:gd name="connsiteY3" fmla="*/ 1450576 h 2991507"/>
              <a:gd name="connsiteX4" fmla="*/ 596742 w 1983014"/>
              <a:gd name="connsiteY4" fmla="*/ 1632245 h 2991507"/>
              <a:gd name="connsiteX5" fmla="*/ 767090 w 1983014"/>
              <a:gd name="connsiteY5" fmla="*/ 1653421 h 2991507"/>
              <a:gd name="connsiteX6" fmla="*/ 1304704 w 1983014"/>
              <a:gd name="connsiteY6" fmla="*/ 1655250 h 2991507"/>
              <a:gd name="connsiteX7" fmla="*/ 1704796 w 1983014"/>
              <a:gd name="connsiteY7" fmla="*/ 1749816 h 2991507"/>
              <a:gd name="connsiteX8" fmla="*/ 1962085 w 1983014"/>
              <a:gd name="connsiteY8" fmla="*/ 1866208 h 2991507"/>
              <a:gd name="connsiteX9" fmla="*/ 1935959 w 1983014"/>
              <a:gd name="connsiteY9" fmla="*/ 1943962 h 2991507"/>
              <a:gd name="connsiteX10" fmla="*/ 1682972 w 1983014"/>
              <a:gd name="connsiteY10" fmla="*/ 2106263 h 2991507"/>
              <a:gd name="connsiteX11" fmla="*/ 1282880 w 1983014"/>
              <a:gd name="connsiteY11" fmla="*/ 2208104 h 2991507"/>
              <a:gd name="connsiteX12" fmla="*/ 965565 w 1983014"/>
              <a:gd name="connsiteY12" fmla="*/ 2195250 h 2991507"/>
              <a:gd name="connsiteX13" fmla="*/ 608473 w 1983014"/>
              <a:gd name="connsiteY13" fmla="*/ 2089164 h 2991507"/>
              <a:gd name="connsiteX14" fmla="*/ 351679 w 1983014"/>
              <a:gd name="connsiteY14" fmla="*/ 1949541 h 2991507"/>
              <a:gd name="connsiteX15" fmla="*/ 342833 w 1983014"/>
              <a:gd name="connsiteY15" fmla="*/ 1997936 h 2991507"/>
              <a:gd name="connsiteX16" fmla="*/ 396789 w 1983014"/>
              <a:gd name="connsiteY16" fmla="*/ 2349194 h 2991507"/>
              <a:gd name="connsiteX17" fmla="*/ 488935 w 1983014"/>
              <a:gd name="connsiteY17" fmla="*/ 2732957 h 2991507"/>
              <a:gd name="connsiteX18" fmla="*/ 552973 w 1983014"/>
              <a:gd name="connsiteY18" fmla="*/ 2882494 h 2991507"/>
              <a:gd name="connsiteX19" fmla="*/ 250492 w 1983014"/>
              <a:gd name="connsiteY19" fmla="*/ 2991507 h 2991507"/>
              <a:gd name="connsiteX20" fmla="*/ 78078 w 1983014"/>
              <a:gd name="connsiteY20" fmla="*/ 2358824 h 2991507"/>
              <a:gd name="connsiteX21" fmla="*/ 129 w 1983014"/>
              <a:gd name="connsiteY21" fmla="*/ 1690577 h 2991507"/>
              <a:gd name="connsiteX22" fmla="*/ 119976 w 1983014"/>
              <a:gd name="connsiteY22" fmla="*/ 908009 h 2991507"/>
              <a:gd name="connsiteX23" fmla="*/ 308108 w 1983014"/>
              <a:gd name="connsiteY23" fmla="*/ 433148 h 2991507"/>
              <a:gd name="connsiteX24" fmla="*/ 473615 w 1983014"/>
              <a:gd name="connsiteY24" fmla="*/ 172515 h 2991507"/>
              <a:gd name="connsiteX25" fmla="*/ 642466 w 1983014"/>
              <a:gd name="connsiteY25" fmla="*/ 0 h 2991507"/>
              <a:gd name="connsiteX26" fmla="*/ 761688 w 1983014"/>
              <a:gd name="connsiteY26" fmla="*/ 332056 h 2991507"/>
              <a:gd name="connsiteX27" fmla="*/ 754574 w 1983014"/>
              <a:gd name="connsiteY27" fmla="*/ 678085 h 2991507"/>
              <a:gd name="connsiteX28" fmla="*/ 577472 w 1983014"/>
              <a:gd name="connsiteY28" fmla="*/ 1005788 h 2991507"/>
              <a:gd name="connsiteX29" fmla="*/ 579946 w 1983014"/>
              <a:gd name="connsiteY29" fmla="*/ 1049853 h 2991507"/>
              <a:gd name="connsiteX30" fmla="*/ 998684 w 1983014"/>
              <a:gd name="connsiteY30" fmla="*/ 813397 h 2991507"/>
              <a:gd name="connsiteX31" fmla="*/ 1491078 w 1983014"/>
              <a:gd name="connsiteY31" fmla="*/ 701311 h 2991507"/>
              <a:gd name="connsiteX32" fmla="*/ 1503680 w 1983014"/>
              <a:gd name="connsiteY32" fmla="*/ 708401 h 2991507"/>
              <a:gd name="connsiteX0" fmla="*/ 1503750 w 1983084"/>
              <a:gd name="connsiteY0" fmla="*/ 708401 h 2991507"/>
              <a:gd name="connsiteX1" fmla="*/ 1441157 w 1983084"/>
              <a:gd name="connsiteY1" fmla="*/ 919813 h 2991507"/>
              <a:gd name="connsiteX2" fmla="*/ 1219954 w 1983084"/>
              <a:gd name="connsiteY2" fmla="*/ 1213129 h 2991507"/>
              <a:gd name="connsiteX3" fmla="*/ 939073 w 1983084"/>
              <a:gd name="connsiteY3" fmla="*/ 1450576 h 2991507"/>
              <a:gd name="connsiteX4" fmla="*/ 596812 w 1983084"/>
              <a:gd name="connsiteY4" fmla="*/ 1632245 h 2991507"/>
              <a:gd name="connsiteX5" fmla="*/ 767160 w 1983084"/>
              <a:gd name="connsiteY5" fmla="*/ 1653421 h 2991507"/>
              <a:gd name="connsiteX6" fmla="*/ 1304774 w 1983084"/>
              <a:gd name="connsiteY6" fmla="*/ 1655250 h 2991507"/>
              <a:gd name="connsiteX7" fmla="*/ 1704866 w 1983084"/>
              <a:gd name="connsiteY7" fmla="*/ 1749816 h 2991507"/>
              <a:gd name="connsiteX8" fmla="*/ 1962155 w 1983084"/>
              <a:gd name="connsiteY8" fmla="*/ 1866208 h 2991507"/>
              <a:gd name="connsiteX9" fmla="*/ 1936029 w 1983084"/>
              <a:gd name="connsiteY9" fmla="*/ 1943962 h 2991507"/>
              <a:gd name="connsiteX10" fmla="*/ 1683042 w 1983084"/>
              <a:gd name="connsiteY10" fmla="*/ 2106263 h 2991507"/>
              <a:gd name="connsiteX11" fmla="*/ 1282950 w 1983084"/>
              <a:gd name="connsiteY11" fmla="*/ 2208104 h 2991507"/>
              <a:gd name="connsiteX12" fmla="*/ 965635 w 1983084"/>
              <a:gd name="connsiteY12" fmla="*/ 2195250 h 2991507"/>
              <a:gd name="connsiteX13" fmla="*/ 608543 w 1983084"/>
              <a:gd name="connsiteY13" fmla="*/ 2089164 h 2991507"/>
              <a:gd name="connsiteX14" fmla="*/ 351749 w 1983084"/>
              <a:gd name="connsiteY14" fmla="*/ 1949541 h 2991507"/>
              <a:gd name="connsiteX15" fmla="*/ 342903 w 1983084"/>
              <a:gd name="connsiteY15" fmla="*/ 1997936 h 2991507"/>
              <a:gd name="connsiteX16" fmla="*/ 396859 w 1983084"/>
              <a:gd name="connsiteY16" fmla="*/ 2349194 h 2991507"/>
              <a:gd name="connsiteX17" fmla="*/ 489005 w 1983084"/>
              <a:gd name="connsiteY17" fmla="*/ 2732957 h 2991507"/>
              <a:gd name="connsiteX18" fmla="*/ 553043 w 1983084"/>
              <a:gd name="connsiteY18" fmla="*/ 2882494 h 2991507"/>
              <a:gd name="connsiteX19" fmla="*/ 250562 w 1983084"/>
              <a:gd name="connsiteY19" fmla="*/ 2991507 h 2991507"/>
              <a:gd name="connsiteX20" fmla="*/ 63305 w 1983084"/>
              <a:gd name="connsiteY20" fmla="*/ 2363639 h 2991507"/>
              <a:gd name="connsiteX21" fmla="*/ 199 w 1983084"/>
              <a:gd name="connsiteY21" fmla="*/ 1690577 h 2991507"/>
              <a:gd name="connsiteX22" fmla="*/ 120046 w 1983084"/>
              <a:gd name="connsiteY22" fmla="*/ 908009 h 2991507"/>
              <a:gd name="connsiteX23" fmla="*/ 308178 w 1983084"/>
              <a:gd name="connsiteY23" fmla="*/ 433148 h 2991507"/>
              <a:gd name="connsiteX24" fmla="*/ 473685 w 1983084"/>
              <a:gd name="connsiteY24" fmla="*/ 172515 h 2991507"/>
              <a:gd name="connsiteX25" fmla="*/ 642536 w 1983084"/>
              <a:gd name="connsiteY25" fmla="*/ 0 h 2991507"/>
              <a:gd name="connsiteX26" fmla="*/ 761758 w 1983084"/>
              <a:gd name="connsiteY26" fmla="*/ 332056 h 2991507"/>
              <a:gd name="connsiteX27" fmla="*/ 754644 w 1983084"/>
              <a:gd name="connsiteY27" fmla="*/ 678085 h 2991507"/>
              <a:gd name="connsiteX28" fmla="*/ 577542 w 1983084"/>
              <a:gd name="connsiteY28" fmla="*/ 1005788 h 2991507"/>
              <a:gd name="connsiteX29" fmla="*/ 580016 w 1983084"/>
              <a:gd name="connsiteY29" fmla="*/ 1049853 h 2991507"/>
              <a:gd name="connsiteX30" fmla="*/ 998754 w 1983084"/>
              <a:gd name="connsiteY30" fmla="*/ 813397 h 2991507"/>
              <a:gd name="connsiteX31" fmla="*/ 1491148 w 1983084"/>
              <a:gd name="connsiteY31" fmla="*/ 701311 h 2991507"/>
              <a:gd name="connsiteX32" fmla="*/ 1503750 w 1983084"/>
              <a:gd name="connsiteY32" fmla="*/ 708401 h 2991507"/>
              <a:gd name="connsiteX0" fmla="*/ 1503751 w 1983085"/>
              <a:gd name="connsiteY0" fmla="*/ 708401 h 2991507"/>
              <a:gd name="connsiteX1" fmla="*/ 1441158 w 1983085"/>
              <a:gd name="connsiteY1" fmla="*/ 919813 h 2991507"/>
              <a:gd name="connsiteX2" fmla="*/ 1219955 w 1983085"/>
              <a:gd name="connsiteY2" fmla="*/ 1213129 h 2991507"/>
              <a:gd name="connsiteX3" fmla="*/ 939074 w 1983085"/>
              <a:gd name="connsiteY3" fmla="*/ 1450576 h 2991507"/>
              <a:gd name="connsiteX4" fmla="*/ 596813 w 1983085"/>
              <a:gd name="connsiteY4" fmla="*/ 1632245 h 2991507"/>
              <a:gd name="connsiteX5" fmla="*/ 767161 w 1983085"/>
              <a:gd name="connsiteY5" fmla="*/ 1653421 h 2991507"/>
              <a:gd name="connsiteX6" fmla="*/ 1304775 w 1983085"/>
              <a:gd name="connsiteY6" fmla="*/ 1655250 h 2991507"/>
              <a:gd name="connsiteX7" fmla="*/ 1704867 w 1983085"/>
              <a:gd name="connsiteY7" fmla="*/ 1749816 h 2991507"/>
              <a:gd name="connsiteX8" fmla="*/ 1962156 w 1983085"/>
              <a:gd name="connsiteY8" fmla="*/ 1866208 h 2991507"/>
              <a:gd name="connsiteX9" fmla="*/ 1936030 w 1983085"/>
              <a:gd name="connsiteY9" fmla="*/ 1943962 h 2991507"/>
              <a:gd name="connsiteX10" fmla="*/ 1683043 w 1983085"/>
              <a:gd name="connsiteY10" fmla="*/ 2106263 h 2991507"/>
              <a:gd name="connsiteX11" fmla="*/ 1282951 w 1983085"/>
              <a:gd name="connsiteY11" fmla="*/ 2208104 h 2991507"/>
              <a:gd name="connsiteX12" fmla="*/ 965636 w 1983085"/>
              <a:gd name="connsiteY12" fmla="*/ 2195250 h 2991507"/>
              <a:gd name="connsiteX13" fmla="*/ 608544 w 1983085"/>
              <a:gd name="connsiteY13" fmla="*/ 2089164 h 2991507"/>
              <a:gd name="connsiteX14" fmla="*/ 351750 w 1983085"/>
              <a:gd name="connsiteY14" fmla="*/ 1949541 h 2991507"/>
              <a:gd name="connsiteX15" fmla="*/ 342904 w 1983085"/>
              <a:gd name="connsiteY15" fmla="*/ 1997936 h 2991507"/>
              <a:gd name="connsiteX16" fmla="*/ 396860 w 1983085"/>
              <a:gd name="connsiteY16" fmla="*/ 2349194 h 2991507"/>
              <a:gd name="connsiteX17" fmla="*/ 509109 w 1983085"/>
              <a:gd name="connsiteY17" fmla="*/ 2762247 h 2991507"/>
              <a:gd name="connsiteX18" fmla="*/ 553044 w 1983085"/>
              <a:gd name="connsiteY18" fmla="*/ 2882494 h 2991507"/>
              <a:gd name="connsiteX19" fmla="*/ 250563 w 1983085"/>
              <a:gd name="connsiteY19" fmla="*/ 2991507 h 2991507"/>
              <a:gd name="connsiteX20" fmla="*/ 63306 w 1983085"/>
              <a:gd name="connsiteY20" fmla="*/ 2363639 h 2991507"/>
              <a:gd name="connsiteX21" fmla="*/ 200 w 1983085"/>
              <a:gd name="connsiteY21" fmla="*/ 1690577 h 2991507"/>
              <a:gd name="connsiteX22" fmla="*/ 120047 w 1983085"/>
              <a:gd name="connsiteY22" fmla="*/ 908009 h 2991507"/>
              <a:gd name="connsiteX23" fmla="*/ 308179 w 1983085"/>
              <a:gd name="connsiteY23" fmla="*/ 433148 h 2991507"/>
              <a:gd name="connsiteX24" fmla="*/ 473686 w 1983085"/>
              <a:gd name="connsiteY24" fmla="*/ 172515 h 2991507"/>
              <a:gd name="connsiteX25" fmla="*/ 642537 w 1983085"/>
              <a:gd name="connsiteY25" fmla="*/ 0 h 2991507"/>
              <a:gd name="connsiteX26" fmla="*/ 761759 w 1983085"/>
              <a:gd name="connsiteY26" fmla="*/ 332056 h 2991507"/>
              <a:gd name="connsiteX27" fmla="*/ 754645 w 1983085"/>
              <a:gd name="connsiteY27" fmla="*/ 678085 h 2991507"/>
              <a:gd name="connsiteX28" fmla="*/ 577543 w 1983085"/>
              <a:gd name="connsiteY28" fmla="*/ 1005788 h 2991507"/>
              <a:gd name="connsiteX29" fmla="*/ 580017 w 1983085"/>
              <a:gd name="connsiteY29" fmla="*/ 1049853 h 2991507"/>
              <a:gd name="connsiteX30" fmla="*/ 998755 w 1983085"/>
              <a:gd name="connsiteY30" fmla="*/ 813397 h 2991507"/>
              <a:gd name="connsiteX31" fmla="*/ 1491149 w 1983085"/>
              <a:gd name="connsiteY31" fmla="*/ 701311 h 2991507"/>
              <a:gd name="connsiteX32" fmla="*/ 1503751 w 1983085"/>
              <a:gd name="connsiteY32" fmla="*/ 708401 h 299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83085" h="2991507">
                <a:moveTo>
                  <a:pt x="1503751" y="708401"/>
                </a:moveTo>
                <a:cubicBezTo>
                  <a:pt x="1523712" y="737061"/>
                  <a:pt x="1480707" y="845173"/>
                  <a:pt x="1441158" y="919813"/>
                </a:cubicBezTo>
                <a:cubicBezTo>
                  <a:pt x="1395959" y="1005116"/>
                  <a:pt x="1303636" y="1124669"/>
                  <a:pt x="1219955" y="1213129"/>
                </a:cubicBezTo>
                <a:cubicBezTo>
                  <a:pt x="1136275" y="1301590"/>
                  <a:pt x="1042931" y="1380723"/>
                  <a:pt x="939074" y="1450576"/>
                </a:cubicBezTo>
                <a:cubicBezTo>
                  <a:pt x="835217" y="1520429"/>
                  <a:pt x="606345" y="1620692"/>
                  <a:pt x="596813" y="1632245"/>
                </a:cubicBezTo>
                <a:cubicBezTo>
                  <a:pt x="587281" y="1643798"/>
                  <a:pt x="649167" y="1649587"/>
                  <a:pt x="767161" y="1653421"/>
                </a:cubicBezTo>
                <a:cubicBezTo>
                  <a:pt x="885155" y="1657255"/>
                  <a:pt x="1148491" y="1639184"/>
                  <a:pt x="1304775" y="1655250"/>
                </a:cubicBezTo>
                <a:cubicBezTo>
                  <a:pt x="1461059" y="1671316"/>
                  <a:pt x="1595303" y="1714658"/>
                  <a:pt x="1704867" y="1749816"/>
                </a:cubicBezTo>
                <a:cubicBezTo>
                  <a:pt x="1814430" y="1784976"/>
                  <a:pt x="1923629" y="1833850"/>
                  <a:pt x="1962156" y="1866208"/>
                </a:cubicBezTo>
                <a:cubicBezTo>
                  <a:pt x="2000683" y="1898565"/>
                  <a:pt x="1982548" y="1903952"/>
                  <a:pt x="1936030" y="1943962"/>
                </a:cubicBezTo>
                <a:cubicBezTo>
                  <a:pt x="1889511" y="1983971"/>
                  <a:pt x="1791890" y="2062239"/>
                  <a:pt x="1683043" y="2106263"/>
                </a:cubicBezTo>
                <a:cubicBezTo>
                  <a:pt x="1574197" y="2150286"/>
                  <a:pt x="1402519" y="2193274"/>
                  <a:pt x="1282951" y="2208104"/>
                </a:cubicBezTo>
                <a:cubicBezTo>
                  <a:pt x="1163382" y="2222935"/>
                  <a:pt x="1078036" y="2215074"/>
                  <a:pt x="965636" y="2195250"/>
                </a:cubicBezTo>
                <a:cubicBezTo>
                  <a:pt x="853235" y="2175427"/>
                  <a:pt x="710858" y="2130115"/>
                  <a:pt x="608544" y="2089164"/>
                </a:cubicBezTo>
                <a:cubicBezTo>
                  <a:pt x="506230" y="2048213"/>
                  <a:pt x="368968" y="1961518"/>
                  <a:pt x="351750" y="1949541"/>
                </a:cubicBezTo>
                <a:cubicBezTo>
                  <a:pt x="334532" y="1937564"/>
                  <a:pt x="335386" y="1931327"/>
                  <a:pt x="342904" y="1997936"/>
                </a:cubicBezTo>
                <a:cubicBezTo>
                  <a:pt x="350422" y="2064545"/>
                  <a:pt x="369159" y="2221809"/>
                  <a:pt x="396860" y="2349194"/>
                </a:cubicBezTo>
                <a:cubicBezTo>
                  <a:pt x="424561" y="2476579"/>
                  <a:pt x="467735" y="2639985"/>
                  <a:pt x="509109" y="2762247"/>
                </a:cubicBezTo>
                <a:lnTo>
                  <a:pt x="553044" y="2882494"/>
                </a:lnTo>
                <a:cubicBezTo>
                  <a:pt x="473777" y="2939687"/>
                  <a:pt x="326860" y="2968014"/>
                  <a:pt x="250563" y="2991507"/>
                </a:cubicBezTo>
                <a:cubicBezTo>
                  <a:pt x="170949" y="2783480"/>
                  <a:pt x="105033" y="2580461"/>
                  <a:pt x="63306" y="2363639"/>
                </a:cubicBezTo>
                <a:cubicBezTo>
                  <a:pt x="21579" y="2146817"/>
                  <a:pt x="-2461" y="1929490"/>
                  <a:pt x="200" y="1690577"/>
                </a:cubicBezTo>
                <a:cubicBezTo>
                  <a:pt x="2859" y="1451663"/>
                  <a:pt x="68717" y="1117581"/>
                  <a:pt x="120047" y="908009"/>
                </a:cubicBezTo>
                <a:cubicBezTo>
                  <a:pt x="171377" y="698438"/>
                  <a:pt x="249239" y="555730"/>
                  <a:pt x="308179" y="433148"/>
                </a:cubicBezTo>
                <a:cubicBezTo>
                  <a:pt x="367119" y="310566"/>
                  <a:pt x="414822" y="245163"/>
                  <a:pt x="473686" y="172515"/>
                </a:cubicBezTo>
                <a:cubicBezTo>
                  <a:pt x="525192" y="108949"/>
                  <a:pt x="595112" y="17610"/>
                  <a:pt x="642537" y="0"/>
                </a:cubicBezTo>
                <a:cubicBezTo>
                  <a:pt x="709556" y="115352"/>
                  <a:pt x="737990" y="210065"/>
                  <a:pt x="761759" y="332056"/>
                </a:cubicBezTo>
                <a:cubicBezTo>
                  <a:pt x="780973" y="477891"/>
                  <a:pt x="781276" y="547748"/>
                  <a:pt x="754645" y="678085"/>
                </a:cubicBezTo>
                <a:cubicBezTo>
                  <a:pt x="727497" y="810951"/>
                  <a:pt x="606647" y="943826"/>
                  <a:pt x="577543" y="1005788"/>
                </a:cubicBezTo>
                <a:cubicBezTo>
                  <a:pt x="548438" y="1067749"/>
                  <a:pt x="509816" y="1081918"/>
                  <a:pt x="580017" y="1049853"/>
                </a:cubicBezTo>
                <a:cubicBezTo>
                  <a:pt x="650219" y="1017789"/>
                  <a:pt x="846899" y="871489"/>
                  <a:pt x="998755" y="813397"/>
                </a:cubicBezTo>
                <a:cubicBezTo>
                  <a:pt x="1150609" y="755308"/>
                  <a:pt x="1446228" y="697135"/>
                  <a:pt x="1491149" y="701311"/>
                </a:cubicBezTo>
                <a:cubicBezTo>
                  <a:pt x="1496764" y="701833"/>
                  <a:pt x="1500901" y="704307"/>
                  <a:pt x="1503751" y="70840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31">
            <a:extLst>
              <a:ext uri="{FF2B5EF4-FFF2-40B4-BE49-F238E27FC236}">
                <a16:creationId xmlns:a16="http://schemas.microsoft.com/office/drawing/2014/main" id="{DCA958C4-3098-E1EC-8CB0-92606B597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1551484" y="1559793"/>
            <a:ext cx="381416" cy="39318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0044" h="4964273">
                <a:moveTo>
                  <a:pt x="2649000" y="326"/>
                </a:moveTo>
                <a:cubicBezTo>
                  <a:pt x="3190766" y="-12684"/>
                  <a:pt x="3631137" y="366356"/>
                  <a:pt x="3964140" y="591130"/>
                </a:cubicBezTo>
                <a:cubicBezTo>
                  <a:pt x="4381335" y="1033016"/>
                  <a:pt x="4495620" y="1155441"/>
                  <a:pt x="4735908" y="1906232"/>
                </a:cubicBezTo>
                <a:cubicBezTo>
                  <a:pt x="4821021" y="2488865"/>
                  <a:pt x="4670370" y="3319588"/>
                  <a:pt x="4451030" y="3809413"/>
                </a:cubicBezTo>
                <a:cubicBezTo>
                  <a:pt x="4231690" y="4299238"/>
                  <a:pt x="3732691" y="4730212"/>
                  <a:pt x="3419865" y="4845181"/>
                </a:cubicBezTo>
                <a:cubicBezTo>
                  <a:pt x="2709019" y="5066246"/>
                  <a:pt x="1638953" y="4965760"/>
                  <a:pt x="1074535" y="4657562"/>
                </a:cubicBezTo>
                <a:cubicBezTo>
                  <a:pt x="510117" y="4349364"/>
                  <a:pt x="145196" y="3625226"/>
                  <a:pt x="33359" y="2995991"/>
                </a:cubicBezTo>
                <a:cubicBezTo>
                  <a:pt x="-94426" y="2318909"/>
                  <a:pt x="156197" y="1305459"/>
                  <a:pt x="592137" y="806182"/>
                </a:cubicBezTo>
                <a:cubicBezTo>
                  <a:pt x="1028077" y="306905"/>
                  <a:pt x="1996327" y="31074"/>
                  <a:pt x="2649000" y="32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97E5D6-4D7F-0F66-888F-1883E7505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775645" y="4073460"/>
            <a:ext cx="435910" cy="426568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854502"/>
              <a:gd name="connsiteY0" fmla="*/ 326 h 4679289"/>
              <a:gd name="connsiteX1" fmla="*/ 3964140 w 4854502"/>
              <a:gd name="connsiteY1" fmla="*/ 591130 h 4679289"/>
              <a:gd name="connsiteX2" fmla="*/ 4735908 w 4854502"/>
              <a:gd name="connsiteY2" fmla="*/ 1906232 h 4679289"/>
              <a:gd name="connsiteX3" fmla="*/ 4451030 w 4854502"/>
              <a:gd name="connsiteY3" fmla="*/ 3809413 h 4679289"/>
              <a:gd name="connsiteX4" fmla="*/ 1074535 w 4854502"/>
              <a:gd name="connsiteY4" fmla="*/ 4657562 h 4679289"/>
              <a:gd name="connsiteX5" fmla="*/ 33359 w 4854502"/>
              <a:gd name="connsiteY5" fmla="*/ 2995991 h 4679289"/>
              <a:gd name="connsiteX6" fmla="*/ 592137 w 4854502"/>
              <a:gd name="connsiteY6" fmla="*/ 806182 h 4679289"/>
              <a:gd name="connsiteX7" fmla="*/ 2649000 w 4854502"/>
              <a:gd name="connsiteY7" fmla="*/ 326 h 4679289"/>
              <a:gd name="connsiteX0" fmla="*/ 2615635 w 4821137"/>
              <a:gd name="connsiteY0" fmla="*/ 326 h 4679289"/>
              <a:gd name="connsiteX1" fmla="*/ 3930775 w 4821137"/>
              <a:gd name="connsiteY1" fmla="*/ 591130 h 4679289"/>
              <a:gd name="connsiteX2" fmla="*/ 4702543 w 4821137"/>
              <a:gd name="connsiteY2" fmla="*/ 1906232 h 4679289"/>
              <a:gd name="connsiteX3" fmla="*/ 4417665 w 4821137"/>
              <a:gd name="connsiteY3" fmla="*/ 3809413 h 4679289"/>
              <a:gd name="connsiteX4" fmla="*/ 1041170 w 4821137"/>
              <a:gd name="connsiteY4" fmla="*/ 4657562 h 4679289"/>
              <a:gd name="connsiteX5" fmla="*/ -6 w 4821137"/>
              <a:gd name="connsiteY5" fmla="*/ 2995991 h 4679289"/>
              <a:gd name="connsiteX6" fmla="*/ 2615635 w 4821137"/>
              <a:gd name="connsiteY6" fmla="*/ 326 h 4679289"/>
              <a:gd name="connsiteX0" fmla="*/ 1273592 w 4821137"/>
              <a:gd name="connsiteY0" fmla="*/ 509 h 4538208"/>
              <a:gd name="connsiteX1" fmla="*/ 3930775 w 4821137"/>
              <a:gd name="connsiteY1" fmla="*/ 450049 h 4538208"/>
              <a:gd name="connsiteX2" fmla="*/ 4702543 w 4821137"/>
              <a:gd name="connsiteY2" fmla="*/ 1765151 h 4538208"/>
              <a:gd name="connsiteX3" fmla="*/ 4417665 w 4821137"/>
              <a:gd name="connsiteY3" fmla="*/ 3668332 h 4538208"/>
              <a:gd name="connsiteX4" fmla="*/ 1041170 w 4821137"/>
              <a:gd name="connsiteY4" fmla="*/ 4516481 h 4538208"/>
              <a:gd name="connsiteX5" fmla="*/ -6 w 4821137"/>
              <a:gd name="connsiteY5" fmla="*/ 2854910 h 4538208"/>
              <a:gd name="connsiteX6" fmla="*/ 1273592 w 4821137"/>
              <a:gd name="connsiteY6" fmla="*/ 509 h 4538208"/>
              <a:gd name="connsiteX0" fmla="*/ 1273592 w 4748056"/>
              <a:gd name="connsiteY0" fmla="*/ 509 h 4616908"/>
              <a:gd name="connsiteX1" fmla="*/ 3930775 w 4748056"/>
              <a:gd name="connsiteY1" fmla="*/ 450049 h 4616908"/>
              <a:gd name="connsiteX2" fmla="*/ 4702543 w 4748056"/>
              <a:gd name="connsiteY2" fmla="*/ 1765151 h 4616908"/>
              <a:gd name="connsiteX3" fmla="*/ 4205529 w 4748056"/>
              <a:gd name="connsiteY3" fmla="*/ 4141576 h 4616908"/>
              <a:gd name="connsiteX4" fmla="*/ 1041170 w 4748056"/>
              <a:gd name="connsiteY4" fmla="*/ 4516481 h 4616908"/>
              <a:gd name="connsiteX5" fmla="*/ -6 w 4748056"/>
              <a:gd name="connsiteY5" fmla="*/ 2854910 h 4616908"/>
              <a:gd name="connsiteX6" fmla="*/ 1273592 w 4748056"/>
              <a:gd name="connsiteY6" fmla="*/ 509 h 4616908"/>
              <a:gd name="connsiteX0" fmla="*/ 1273592 w 4733640"/>
              <a:gd name="connsiteY0" fmla="*/ 509 h 4686390"/>
              <a:gd name="connsiteX1" fmla="*/ 3930775 w 4733640"/>
              <a:gd name="connsiteY1" fmla="*/ 450049 h 4686390"/>
              <a:gd name="connsiteX2" fmla="*/ 4702543 w 4733640"/>
              <a:gd name="connsiteY2" fmla="*/ 1765151 h 4686390"/>
              <a:gd name="connsiteX3" fmla="*/ 4205529 w 4733640"/>
              <a:gd name="connsiteY3" fmla="*/ 4141576 h 4686390"/>
              <a:gd name="connsiteX4" fmla="*/ 1606488 w 4733640"/>
              <a:gd name="connsiteY4" fmla="*/ 4600718 h 4686390"/>
              <a:gd name="connsiteX5" fmla="*/ -6 w 4733640"/>
              <a:gd name="connsiteY5" fmla="*/ 2854910 h 4686390"/>
              <a:gd name="connsiteX6" fmla="*/ 1273592 w 4733640"/>
              <a:gd name="connsiteY6" fmla="*/ 509 h 46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640" h="4686390">
                <a:moveTo>
                  <a:pt x="1273592" y="509"/>
                </a:moveTo>
                <a:cubicBezTo>
                  <a:pt x="1815358" y="-12501"/>
                  <a:pt x="3597772" y="225275"/>
                  <a:pt x="3930775" y="450049"/>
                </a:cubicBezTo>
                <a:cubicBezTo>
                  <a:pt x="4347970" y="891935"/>
                  <a:pt x="4462255" y="1014360"/>
                  <a:pt x="4702543" y="1765151"/>
                </a:cubicBezTo>
                <a:cubicBezTo>
                  <a:pt x="4787656" y="2347784"/>
                  <a:pt x="4721538" y="3668982"/>
                  <a:pt x="4205529" y="4141576"/>
                </a:cubicBezTo>
                <a:cubicBezTo>
                  <a:pt x="3689520" y="4614170"/>
                  <a:pt x="2307410" y="4815162"/>
                  <a:pt x="1606488" y="4600718"/>
                </a:cubicBezTo>
                <a:cubicBezTo>
                  <a:pt x="905566" y="4386274"/>
                  <a:pt x="111831" y="3484145"/>
                  <a:pt x="-6" y="2854910"/>
                </a:cubicBezTo>
                <a:cubicBezTo>
                  <a:pt x="262405" y="2078704"/>
                  <a:pt x="618462" y="401319"/>
                  <a:pt x="1273592" y="50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554DE5-4EB6-37B0-5592-8BC98C2F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81" y="4807207"/>
            <a:ext cx="918368" cy="1207049"/>
            <a:chOff x="-78390" y="3121814"/>
            <a:chExt cx="1118491" cy="147007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07B540-B9C5-D9E2-A821-31C426CF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04018" flipH="1" flipV="1">
              <a:off x="-78390" y="3123108"/>
              <a:ext cx="1116483" cy="1468785"/>
            </a:xfrm>
            <a:custGeom>
              <a:avLst/>
              <a:gdLst>
                <a:gd name="connsiteX0" fmla="*/ 956391 w 1116483"/>
                <a:gd name="connsiteY0" fmla="*/ 153 h 1468785"/>
                <a:gd name="connsiteX1" fmla="*/ 1079077 w 1116483"/>
                <a:gd name="connsiteY1" fmla="*/ 602009 h 1468785"/>
                <a:gd name="connsiteX2" fmla="*/ 1116462 w 1116483"/>
                <a:gd name="connsiteY2" fmla="*/ 914073 h 1468785"/>
                <a:gd name="connsiteX3" fmla="*/ 980622 w 1116483"/>
                <a:gd name="connsiteY3" fmla="*/ 1295771 h 1468785"/>
                <a:gd name="connsiteX4" fmla="*/ 687235 w 1116483"/>
                <a:gd name="connsiteY4" fmla="*/ 1454403 h 1468785"/>
                <a:gd name="connsiteX5" fmla="*/ 230877 w 1116483"/>
                <a:gd name="connsiteY5" fmla="*/ 1407013 h 1468785"/>
                <a:gd name="connsiteX6" fmla="*/ 10870 w 1116483"/>
                <a:gd name="connsiteY6" fmla="*/ 974245 h 1468785"/>
                <a:gd name="connsiteX7" fmla="*/ 0 w 1116483"/>
                <a:gd name="connsiteY7" fmla="*/ 928504 h 1468785"/>
                <a:gd name="connsiteX8" fmla="*/ 152769 w 1116483"/>
                <a:gd name="connsiteY8" fmla="*/ 416039 h 1468785"/>
                <a:gd name="connsiteX9" fmla="*/ 283884 w 1116483"/>
                <a:gd name="connsiteY9" fmla="*/ 567386 h 1468785"/>
                <a:gd name="connsiteX10" fmla="*/ 580542 w 1116483"/>
                <a:gd name="connsiteY10" fmla="*/ 965435 h 1468785"/>
                <a:gd name="connsiteX11" fmla="*/ 956391 w 1116483"/>
                <a:gd name="connsiteY11" fmla="*/ 153 h 146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6483" h="1468785">
                  <a:moveTo>
                    <a:pt x="956391" y="153"/>
                  </a:moveTo>
                  <a:cubicBezTo>
                    <a:pt x="980866" y="41805"/>
                    <a:pt x="1054729" y="367188"/>
                    <a:pt x="1079077" y="602009"/>
                  </a:cubicBezTo>
                  <a:lnTo>
                    <a:pt x="1116462" y="914073"/>
                  </a:lnTo>
                  <a:cubicBezTo>
                    <a:pt x="1117404" y="1121914"/>
                    <a:pt x="1088329" y="1174644"/>
                    <a:pt x="980622" y="1295771"/>
                  </a:cubicBezTo>
                  <a:cubicBezTo>
                    <a:pt x="915272" y="1377907"/>
                    <a:pt x="812193" y="1435863"/>
                    <a:pt x="687235" y="1454403"/>
                  </a:cubicBezTo>
                  <a:cubicBezTo>
                    <a:pt x="562278" y="1472943"/>
                    <a:pt x="343604" y="1487039"/>
                    <a:pt x="230877" y="1407013"/>
                  </a:cubicBezTo>
                  <a:cubicBezTo>
                    <a:pt x="118149" y="1326987"/>
                    <a:pt x="31964" y="1073797"/>
                    <a:pt x="10870" y="974245"/>
                  </a:cubicBezTo>
                  <a:lnTo>
                    <a:pt x="0" y="928504"/>
                  </a:lnTo>
                  <a:lnTo>
                    <a:pt x="152769" y="416039"/>
                  </a:lnTo>
                  <a:lnTo>
                    <a:pt x="283884" y="567386"/>
                  </a:lnTo>
                  <a:cubicBezTo>
                    <a:pt x="413735" y="726703"/>
                    <a:pt x="469476" y="829713"/>
                    <a:pt x="580542" y="965435"/>
                  </a:cubicBezTo>
                  <a:cubicBezTo>
                    <a:pt x="683140" y="636911"/>
                    <a:pt x="935120" y="-11453"/>
                    <a:pt x="956391" y="15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8D77E2-FC6B-1120-A088-078257E7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04018" flipH="1" flipV="1">
              <a:off x="-76382" y="3121814"/>
              <a:ext cx="1116483" cy="1468785"/>
            </a:xfrm>
            <a:custGeom>
              <a:avLst/>
              <a:gdLst>
                <a:gd name="connsiteX0" fmla="*/ 956391 w 1116483"/>
                <a:gd name="connsiteY0" fmla="*/ 153 h 1468785"/>
                <a:gd name="connsiteX1" fmla="*/ 1079077 w 1116483"/>
                <a:gd name="connsiteY1" fmla="*/ 602009 h 1468785"/>
                <a:gd name="connsiteX2" fmla="*/ 1116462 w 1116483"/>
                <a:gd name="connsiteY2" fmla="*/ 914073 h 1468785"/>
                <a:gd name="connsiteX3" fmla="*/ 980622 w 1116483"/>
                <a:gd name="connsiteY3" fmla="*/ 1295771 h 1468785"/>
                <a:gd name="connsiteX4" fmla="*/ 687235 w 1116483"/>
                <a:gd name="connsiteY4" fmla="*/ 1454403 h 1468785"/>
                <a:gd name="connsiteX5" fmla="*/ 230877 w 1116483"/>
                <a:gd name="connsiteY5" fmla="*/ 1407013 h 1468785"/>
                <a:gd name="connsiteX6" fmla="*/ 10870 w 1116483"/>
                <a:gd name="connsiteY6" fmla="*/ 974245 h 1468785"/>
                <a:gd name="connsiteX7" fmla="*/ 0 w 1116483"/>
                <a:gd name="connsiteY7" fmla="*/ 928504 h 1468785"/>
                <a:gd name="connsiteX8" fmla="*/ 152769 w 1116483"/>
                <a:gd name="connsiteY8" fmla="*/ 416039 h 1468785"/>
                <a:gd name="connsiteX9" fmla="*/ 283884 w 1116483"/>
                <a:gd name="connsiteY9" fmla="*/ 567386 h 1468785"/>
                <a:gd name="connsiteX10" fmla="*/ 580542 w 1116483"/>
                <a:gd name="connsiteY10" fmla="*/ 965435 h 1468785"/>
                <a:gd name="connsiteX11" fmla="*/ 956391 w 1116483"/>
                <a:gd name="connsiteY11" fmla="*/ 153 h 146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6483" h="1468785">
                  <a:moveTo>
                    <a:pt x="956391" y="153"/>
                  </a:moveTo>
                  <a:cubicBezTo>
                    <a:pt x="980866" y="41805"/>
                    <a:pt x="1054729" y="367188"/>
                    <a:pt x="1079077" y="602009"/>
                  </a:cubicBezTo>
                  <a:lnTo>
                    <a:pt x="1116462" y="914073"/>
                  </a:lnTo>
                  <a:cubicBezTo>
                    <a:pt x="1117404" y="1121914"/>
                    <a:pt x="1088329" y="1174644"/>
                    <a:pt x="980622" y="1295771"/>
                  </a:cubicBezTo>
                  <a:cubicBezTo>
                    <a:pt x="915272" y="1377907"/>
                    <a:pt x="812193" y="1435863"/>
                    <a:pt x="687235" y="1454403"/>
                  </a:cubicBezTo>
                  <a:cubicBezTo>
                    <a:pt x="562278" y="1472943"/>
                    <a:pt x="343604" y="1487039"/>
                    <a:pt x="230877" y="1407013"/>
                  </a:cubicBezTo>
                  <a:cubicBezTo>
                    <a:pt x="118149" y="1326987"/>
                    <a:pt x="31964" y="1073797"/>
                    <a:pt x="10870" y="974245"/>
                  </a:cubicBezTo>
                  <a:lnTo>
                    <a:pt x="0" y="928504"/>
                  </a:lnTo>
                  <a:lnTo>
                    <a:pt x="152769" y="416039"/>
                  </a:lnTo>
                  <a:lnTo>
                    <a:pt x="283884" y="567386"/>
                  </a:lnTo>
                  <a:cubicBezTo>
                    <a:pt x="413735" y="726703"/>
                    <a:pt x="469476" y="829713"/>
                    <a:pt x="580542" y="965435"/>
                  </a:cubicBezTo>
                  <a:cubicBezTo>
                    <a:pt x="683140" y="636911"/>
                    <a:pt x="935120" y="-11453"/>
                    <a:pt x="956391" y="15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A434C8A-1FE7-78C7-2287-A4551C31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24533">
            <a:off x="601441" y="6064350"/>
            <a:ext cx="1531574" cy="583997"/>
          </a:xfrm>
          <a:custGeom>
            <a:avLst/>
            <a:gdLst>
              <a:gd name="connsiteX0" fmla="*/ 136 w 1688483"/>
              <a:gd name="connsiteY0" fmla="*/ 370971 h 643827"/>
              <a:gd name="connsiteX1" fmla="*/ 29796 w 1688483"/>
              <a:gd name="connsiteY1" fmla="*/ 321031 h 643827"/>
              <a:gd name="connsiteX2" fmla="*/ 193494 w 1688483"/>
              <a:gd name="connsiteY2" fmla="*/ 0 h 643827"/>
              <a:gd name="connsiteX3" fmla="*/ 342419 w 1688483"/>
              <a:gd name="connsiteY3" fmla="*/ 41231 h 643827"/>
              <a:gd name="connsiteX4" fmla="*/ 1514785 w 1688483"/>
              <a:gd name="connsiteY4" fmla="*/ 356991 h 643827"/>
              <a:gd name="connsiteX5" fmla="*/ 1546388 w 1688483"/>
              <a:gd name="connsiteY5" fmla="*/ 365855 h 643827"/>
              <a:gd name="connsiteX6" fmla="*/ 1688483 w 1688483"/>
              <a:gd name="connsiteY6" fmla="*/ 643827 h 643827"/>
              <a:gd name="connsiteX7" fmla="*/ 1676562 w 1688483"/>
              <a:gd name="connsiteY7" fmla="*/ 642998 h 643827"/>
              <a:gd name="connsiteX8" fmla="*/ 647542 w 1688483"/>
              <a:gd name="connsiteY8" fmla="*/ 494202 h 643827"/>
              <a:gd name="connsiteX9" fmla="*/ 18901 w 1688483"/>
              <a:gd name="connsiteY9" fmla="*/ 385890 h 643827"/>
              <a:gd name="connsiteX10" fmla="*/ 136 w 1688483"/>
              <a:gd name="connsiteY10" fmla="*/ 370971 h 64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8483" h="643827">
                <a:moveTo>
                  <a:pt x="136" y="370971"/>
                </a:moveTo>
                <a:cubicBezTo>
                  <a:pt x="-1089" y="364364"/>
                  <a:pt x="5757" y="351920"/>
                  <a:pt x="29796" y="321031"/>
                </a:cubicBezTo>
                <a:lnTo>
                  <a:pt x="193494" y="0"/>
                </a:lnTo>
                <a:lnTo>
                  <a:pt x="342419" y="41231"/>
                </a:lnTo>
                <a:cubicBezTo>
                  <a:pt x="669643" y="131506"/>
                  <a:pt x="1200274" y="269712"/>
                  <a:pt x="1514785" y="356991"/>
                </a:cubicBezTo>
                <a:lnTo>
                  <a:pt x="1546388" y="365855"/>
                </a:lnTo>
                <a:lnTo>
                  <a:pt x="1688483" y="643827"/>
                </a:lnTo>
                <a:lnTo>
                  <a:pt x="1676562" y="642998"/>
                </a:lnTo>
                <a:cubicBezTo>
                  <a:pt x="1492444" y="628757"/>
                  <a:pt x="846083" y="561989"/>
                  <a:pt x="647542" y="494202"/>
                </a:cubicBezTo>
                <a:cubicBezTo>
                  <a:pt x="388059" y="448142"/>
                  <a:pt x="164605" y="426337"/>
                  <a:pt x="18901" y="385890"/>
                </a:cubicBezTo>
                <a:cubicBezTo>
                  <a:pt x="10657" y="378348"/>
                  <a:pt x="1361" y="377578"/>
                  <a:pt x="136" y="37097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6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10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8" y="1206000"/>
            <a:ext cx="1940390" cy="4446000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41" y="1206000"/>
            <a:ext cx="3889880" cy="3495345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61" y="1206000"/>
            <a:ext cx="2619375" cy="16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6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88881"/>
            <a:ext cx="10905066" cy="42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Übersicht</a:t>
            </a:r>
            <a:r>
              <a:rPr lang="en-US" sz="4000" dirty="0"/>
              <a:t> </a:t>
            </a:r>
            <a:r>
              <a:rPr lang="en-US" sz="4000" dirty="0" err="1"/>
              <a:t>Grundnährstoffe</a:t>
            </a:r>
            <a:endParaRPr lang="en-US" sz="4000" dirty="0"/>
          </a:p>
        </p:txBody>
      </p:sp>
      <p:pic>
        <p:nvPicPr>
          <p:cNvPr id="7" name="Picture 6" descr="Ein Bild, das Kunst, Farbigkeit enthält.&#10;&#10;Automatisch generierte Beschreibung">
            <a:extLst>
              <a:ext uri="{FF2B5EF4-FFF2-40B4-BE49-F238E27FC236}">
                <a16:creationId xmlns:a16="http://schemas.microsoft.com/office/drawing/2014/main" id="{7FC545BE-BAB7-9FCF-9CEA-BD169298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5" r="2288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5" name="Textfeld 4"/>
          <p:cNvSpPr txBox="1"/>
          <p:nvPr/>
        </p:nvSpPr>
        <p:spPr>
          <a:xfrm>
            <a:off x="6662057" y="2260879"/>
            <a:ext cx="41298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2800" dirty="0"/>
              <a:t>Lebewesen benötigen: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AT" sz="2800" dirty="0"/>
              <a:t>Wasser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AT" sz="2800" dirty="0"/>
              <a:t>Grundnährstoffe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023037"/>
              </p:ext>
            </p:extLst>
          </p:nvPr>
        </p:nvGraphicFramePr>
        <p:xfrm>
          <a:off x="6662057" y="3941329"/>
          <a:ext cx="4129873" cy="261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048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/>
          <a:stretch/>
        </p:blipFill>
        <p:spPr>
          <a:xfrm>
            <a:off x="952237" y="926987"/>
            <a:ext cx="10337975" cy="50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3700">
                <a:solidFill>
                  <a:srgbClr val="FFFFFF"/>
                </a:solidFill>
              </a:rPr>
              <a:t>Ausbildung der Proteinstruktur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Durch die Ausbildung von Wechselwirkungen zwischen den Aminosäure-Seitenketten eines Proteins wird das Protein zusammengehalten und seine Gestalt geformt. </a:t>
            </a:r>
          </a:p>
          <a:p>
            <a:endParaRPr lang="de-AT" sz="20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2" y="2143133"/>
            <a:ext cx="3615776" cy="25836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106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4FB88-5420-A01E-FBD8-E0F2C26D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00" y="-284076"/>
            <a:ext cx="11368594" cy="16934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de-AT" sz="4800" dirty="0">
                <a:solidFill>
                  <a:schemeClr val="bg1"/>
                </a:solidFill>
              </a:rPr>
              <a:t>Wechselwirkungen zwischen den Aminosäure-Seitenketten innerhalb eines Proteins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55DCB2-F5E0-D936-BAC9-6446EFED901A}"/>
              </a:ext>
            </a:extLst>
          </p:cNvPr>
          <p:cNvSpPr txBox="1"/>
          <p:nvPr/>
        </p:nvSpPr>
        <p:spPr>
          <a:xfrm>
            <a:off x="1316001" y="1670342"/>
            <a:ext cx="112365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sz="2400" dirty="0">
                <a:solidFill>
                  <a:schemeClr val="bg1"/>
                </a:solidFill>
              </a:rPr>
              <a:t>Man unterscheidet bei den Wechselwirkungen nach zunehmender Stärke: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Hydrophobe Wechselwirkungen (hydrophile Seitenketten ragen aus der Hauptkette heraus)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Ausbildung von Wasserstoffbrücken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Elektrostatische WW (Anziehung zwischen unterschiedlich geladenen Seitenketten)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Kovalente Bindungen: Disulfidbrücken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4CC08C65-0A0C-C8E1-0146-A72905B3068F}"/>
              </a:ext>
            </a:extLst>
          </p:cNvPr>
          <p:cNvSpPr/>
          <p:nvPr/>
        </p:nvSpPr>
        <p:spPr>
          <a:xfrm>
            <a:off x="668595" y="2164158"/>
            <a:ext cx="493922" cy="181450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 descr="https://tse4.mm.bing.net/th?id=OIP.M9c1c5dfc9561f5bc9d395c57a3784ee3o0&amp;pid=15.1">
            <a:extLst>
              <a:ext uri="{FF2B5EF4-FFF2-40B4-BE49-F238E27FC236}">
                <a16:creationId xmlns:a16="http://schemas.microsoft.com/office/drawing/2014/main" id="{06873214-5BCA-F657-39DD-887EB7F40C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85" y="4589268"/>
            <a:ext cx="2545807" cy="174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76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C24EF5C-B821-EDAC-AF5D-699FA0422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9125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Eigelb, Eiweiß, Spiegelei, Gekochtes Ei enthält.&#10;&#10;Automatisch generierte Beschreibu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8" r="25254" b="-1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r>
              <a:rPr lang="de-AT" sz="2800" dirty="0"/>
              <a:t>Denaturieren eines Proteins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400" dirty="0"/>
              <a:t> = Veränderung/Zerstörung der Raumstruktur eines Proteins, ausgelöst durch Hitze</a:t>
            </a:r>
          </a:p>
        </p:txBody>
      </p:sp>
      <p:pic>
        <p:nvPicPr>
          <p:cNvPr id="6" name="Grafik 5" descr="Ein Bild, das Im Haus, Wand, Flasche, Mobiliar enthält.&#10;&#10;Automatisch generierte Beschreibu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20206" b="-1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4" name="Grafik 3" descr="Ein Bild, das Entwurf, Schrift, Strichzeichnung, Design enthält.&#10;&#10;Automatisch generierte Beschreibu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r="39387" b="-2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b="20345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dirty="0"/>
              <a:t>https://www.youtube.com/watch?v=gEycDKQn93Y</a:t>
            </a:r>
          </a:p>
        </p:txBody>
      </p:sp>
    </p:spTree>
    <p:extLst>
      <p:ext uri="{BB962C8B-B14F-4D97-AF65-F5344CB8AC3E}">
        <p14:creationId xmlns:p14="http://schemas.microsoft.com/office/powerpoint/2010/main" val="92773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7C6EE4-AA6A-1C74-64DA-A7EFFD0E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e-AT" sz="2800" dirty="0">
                <a:solidFill>
                  <a:srgbClr val="FFFFFF"/>
                </a:solidFill>
              </a:rPr>
              <a:t>Zusammengesetzte Proteine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675FF08-5C99-418F-F35C-433E5186E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07949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16381819-DD02-A166-601E-AC3271C72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72" y="202653"/>
            <a:ext cx="2146071" cy="2450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6DABF7-9226-4EEF-DE89-26AD5AE23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72" y="4269851"/>
            <a:ext cx="2127675" cy="23484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9685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Enzyme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/>
              <a:t>Enzyme besitzen einen reversibel an das Protein gebundenen Nichtproteinbestandteil, den man auch Coenzym (oder Cofaktor) nennt.</a:t>
            </a:r>
          </a:p>
          <a:p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8544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96501" y="501594"/>
            <a:ext cx="5754896" cy="1655483"/>
          </a:xfrm>
        </p:spPr>
        <p:txBody>
          <a:bodyPr anchor="b">
            <a:normAutofit/>
          </a:bodyPr>
          <a:lstStyle/>
          <a:p>
            <a:r>
              <a:rPr lang="de-AT" sz="3400"/>
              <a:t>Unterscheidung in Proteingruppen nach Raumfaktor und Eigenschaften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r="14554"/>
          <a:stretch/>
        </p:blipFill>
        <p:spPr>
          <a:xfrm>
            <a:off x="941560" y="887045"/>
            <a:ext cx="4002735" cy="447982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014765"/>
          </a:xfrm>
        </p:spPr>
        <p:txBody>
          <a:bodyPr anchor="t">
            <a:normAutofit fontScale="92500" lnSpcReduction="10000"/>
          </a:bodyPr>
          <a:lstStyle/>
          <a:p>
            <a:pPr lvl="0"/>
            <a:r>
              <a:rPr lang="de-AT" dirty="0" err="1"/>
              <a:t>Globuläre</a:t>
            </a:r>
            <a:r>
              <a:rPr lang="de-AT" dirty="0"/>
              <a:t> Proteine (</a:t>
            </a:r>
            <a:r>
              <a:rPr lang="de-AT" dirty="0" err="1"/>
              <a:t>Sphäroproteine</a:t>
            </a:r>
            <a:r>
              <a:rPr lang="de-AT" dirty="0"/>
              <a:t>): </a:t>
            </a:r>
          </a:p>
          <a:p>
            <a:pPr marL="0" lvl="0" indent="0">
              <a:buNone/>
            </a:pPr>
            <a:r>
              <a:rPr lang="de-AT" dirty="0"/>
              <a:t>	Knäuel, z. B. Hühnereiweiß, 	Enzyme</a:t>
            </a:r>
          </a:p>
          <a:p>
            <a:pPr lvl="0"/>
            <a:r>
              <a:rPr lang="de-AT" dirty="0"/>
              <a:t>Fibrilläre Proteine (Faserproteine, </a:t>
            </a:r>
            <a:r>
              <a:rPr lang="de-AT" dirty="0" err="1"/>
              <a:t>Skleroproteine</a:t>
            </a:r>
            <a:r>
              <a:rPr lang="de-AT" dirty="0"/>
              <a:t>): </a:t>
            </a:r>
          </a:p>
          <a:p>
            <a:pPr marL="0" lvl="0" indent="0">
              <a:buNone/>
            </a:pPr>
            <a:r>
              <a:rPr lang="de-AT" dirty="0"/>
              <a:t>	parallel angeordnete Ketten, z. B. 	Kollagen im Bindegewebe, Haut 	und Knochen, z. B. Keratin im Haar</a:t>
            </a:r>
          </a:p>
          <a:p>
            <a:endParaRPr lang="de-AT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5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Diagramm enthält.&#10;&#10;Automatisch generierte Beschreibu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75249"/>
            <a:ext cx="10905066" cy="43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de-AT" sz="3600" b="1" dirty="0"/>
              <a:t>Proteine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r="10986" b="-2"/>
          <a:stretch/>
        </p:blipFill>
        <p:spPr>
          <a:xfrm>
            <a:off x="1" y="-1"/>
            <a:ext cx="3719750" cy="222504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0" r="3" b="23136"/>
          <a:stretch/>
        </p:blipFill>
        <p:spPr>
          <a:xfrm>
            <a:off x="3811189" y="-16426"/>
            <a:ext cx="3719752" cy="226703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2" r="2" b="781"/>
          <a:stretch/>
        </p:blipFill>
        <p:spPr>
          <a:xfrm>
            <a:off x="20" y="2316480"/>
            <a:ext cx="3719729" cy="220861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r="4757" b="2"/>
          <a:stretch/>
        </p:blipFill>
        <p:spPr>
          <a:xfrm>
            <a:off x="3811189" y="2316480"/>
            <a:ext cx="3719748" cy="22086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8" r="-3" b="25504"/>
          <a:stretch/>
        </p:blipFill>
        <p:spPr>
          <a:xfrm>
            <a:off x="1" y="4616536"/>
            <a:ext cx="3719748" cy="22414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7" r="-4" b="-4"/>
          <a:stretch/>
        </p:blipFill>
        <p:spPr>
          <a:xfrm>
            <a:off x="3811189" y="4607394"/>
            <a:ext cx="3719752" cy="2250607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de-AT" sz="2000" dirty="0"/>
          </a:p>
          <a:p>
            <a:endParaRPr lang="de-AT" sz="2000" dirty="0"/>
          </a:p>
          <a:p>
            <a:endParaRPr lang="de-AT" sz="2000" dirty="0"/>
          </a:p>
          <a:p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842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>
            <a:hlinkClick r:id="rId3"/>
            <a:extLst>
              <a:ext uri="{FF2B5EF4-FFF2-40B4-BE49-F238E27FC236}">
                <a16:creationId xmlns:a16="http://schemas.microsoft.com/office/drawing/2014/main" id="{0BB2BC3F-8042-C2EE-D351-816E58F12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6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Einteilung der Proteine nach der Funktion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70303"/>
              </p:ext>
            </p:extLst>
          </p:nvPr>
        </p:nvGraphicFramePr>
        <p:xfrm>
          <a:off x="4905052" y="1318678"/>
          <a:ext cx="6666833" cy="43174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4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Proteinart</a:t>
                      </a:r>
                      <a:endParaRPr lang="de-AT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Funktion</a:t>
                      </a:r>
                      <a:endParaRPr lang="de-AT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Strukturproteine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Aufbau der Zellen (z. B. Keratin, Kollagen)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Membranproteine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Transport von Stoffen in/aus der Zelle (z. B. Hämoglobin)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3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Speicherproteine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 kern="1200">
                          <a:effectLst/>
                        </a:rPr>
                        <a:t>Reservestoff</a:t>
                      </a:r>
                      <a:r>
                        <a:rPr lang="de-AT" sz="2400">
                          <a:effectLst/>
                        </a:rPr>
                        <a:t> in Organismen, die dem Wachstum dienen (z. B. Gluten)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Enzyme 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AT" sz="2400">
                          <a:effectLst/>
                        </a:rPr>
                        <a:t>Katalyse biochemischer Reaktionen (z. B. DNA-Polymerase)</a:t>
                      </a:r>
                      <a:endParaRPr lang="de-A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169" marR="5816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42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CBAEFB-2DE9-91C8-3F85-8B623E44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Bausteine der Proteine</a:t>
            </a:r>
            <a:endParaRPr lang="de-AT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8E1A4-53FA-4BC7-B53E-C471D8B6B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82335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de-AT" sz="2400" dirty="0"/>
              <a:t>In tierischen und pflanzlichen Geweben sind Proteine aus 20 L-Aminosäuren aufgebaut. Sie sind über </a:t>
            </a:r>
            <a:r>
              <a:rPr lang="de-AT" sz="2400" b="1" dirty="0">
                <a:solidFill>
                  <a:srgbClr val="FF0000"/>
                </a:solidFill>
              </a:rPr>
              <a:t>Peptidbindungen</a:t>
            </a:r>
            <a:r>
              <a:rPr lang="de-AT" sz="2400" dirty="0"/>
              <a:t> (auch </a:t>
            </a:r>
            <a:r>
              <a:rPr lang="de-AT" sz="2400" dirty="0" err="1"/>
              <a:t>Amidbindung</a:t>
            </a:r>
            <a:r>
              <a:rPr lang="de-AT" sz="2400" dirty="0"/>
              <a:t> genannt) verknüpft</a:t>
            </a:r>
            <a:r>
              <a:rPr lang="de-AT" sz="2000" dirty="0"/>
              <a:t>. </a:t>
            </a:r>
          </a:p>
          <a:p>
            <a:endParaRPr lang="de-AT" sz="2000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02B333D6-DDF9-C07D-0664-95001D618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89782"/>
              </p:ext>
            </p:extLst>
          </p:nvPr>
        </p:nvGraphicFramePr>
        <p:xfrm>
          <a:off x="1371599" y="3429000"/>
          <a:ext cx="11353800" cy="2057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DLDrawObject Class" r:id="rId2" imgW="7048535" imgH="1295526" progId="MDLDrawOLE.MDLDrawObject.1">
                  <p:embed/>
                </p:oleObj>
              </mc:Choice>
              <mc:Fallback>
                <p:oleObj name="MDLDrawObject Class" r:id="rId2" imgW="7048535" imgH="1295526" progId="MDLDrawOLE.MDLDrawObject.1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3429000"/>
                        <a:ext cx="11353800" cy="20577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95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4500" y="1273043"/>
            <a:ext cx="4934138" cy="4041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Durch die Verknüpfung zweier Aminosäuren entsteht ein </a:t>
            </a:r>
            <a:r>
              <a:rPr lang="de-A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Dipeptid</a:t>
            </a:r>
            <a:r>
              <a:rPr lang="de-A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Bei der Reaktion handelt es sich um eine </a:t>
            </a:r>
            <a:r>
              <a:rPr lang="de-A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Kondensationsreaktion</a:t>
            </a:r>
            <a:r>
              <a:rPr lang="de-A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h. es wird aus zwei Molekülen ein größeres Molekül unter Abspaltung eines kleinen Moleküls (meist Wasser) gebildet.</a:t>
            </a:r>
          </a:p>
          <a:p>
            <a:endParaRPr lang="de-AT" dirty="0"/>
          </a:p>
        </p:txBody>
      </p:sp>
      <p:pic>
        <p:nvPicPr>
          <p:cNvPr id="5" name="Grafik 4" descr="Ein Bild, das Diagramm, Reihe, Karte, Schrift enthält.&#10;&#10;Automatisch generierte Beschreibu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04" y="1273043"/>
            <a:ext cx="5407002" cy="43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0860F0-CC8A-2DB1-0EFF-B0C7DE1E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 dirty="0">
                <a:solidFill>
                  <a:srgbClr val="FFFFFF"/>
                </a:solidFill>
              </a:rPr>
              <a:t>Aufbau von Aminosäuren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17565-2076-142F-8ADE-A4052B1E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 dirty="0"/>
              <a:t>Eine Aminosäure (AS) enthält eine </a:t>
            </a:r>
            <a:r>
              <a:rPr lang="de-AT" sz="2000" dirty="0">
                <a:solidFill>
                  <a:srgbClr val="FF00FF"/>
                </a:solidFill>
              </a:rPr>
              <a:t>Aminogruppe (-NH</a:t>
            </a:r>
            <a:r>
              <a:rPr lang="de-AT" sz="2000" baseline="-25000" dirty="0">
                <a:solidFill>
                  <a:srgbClr val="FF00FF"/>
                </a:solidFill>
              </a:rPr>
              <a:t>2</a:t>
            </a:r>
            <a:r>
              <a:rPr lang="de-AT" sz="2000" dirty="0">
                <a:solidFill>
                  <a:srgbClr val="FF00FF"/>
                </a:solidFill>
              </a:rPr>
              <a:t>), </a:t>
            </a:r>
            <a:r>
              <a:rPr lang="de-AT" sz="2000" dirty="0"/>
              <a:t>die basisch ist und eine saure</a:t>
            </a:r>
            <a:r>
              <a:rPr lang="de-AT" sz="2000" dirty="0">
                <a:solidFill>
                  <a:schemeClr val="bg1"/>
                </a:solidFill>
              </a:rPr>
              <a:t> </a:t>
            </a:r>
            <a:r>
              <a:rPr lang="de-AT" sz="2000" dirty="0">
                <a:solidFill>
                  <a:srgbClr val="92D050"/>
                </a:solidFill>
              </a:rPr>
              <a:t>Carboxygruppe (-COOH auch –CO</a:t>
            </a:r>
            <a:r>
              <a:rPr lang="de-AT" sz="2000" baseline="-25000" dirty="0">
                <a:solidFill>
                  <a:srgbClr val="92D050"/>
                </a:solidFill>
              </a:rPr>
              <a:t>2</a:t>
            </a:r>
            <a:r>
              <a:rPr lang="de-AT" sz="2000" dirty="0">
                <a:solidFill>
                  <a:srgbClr val="92D050"/>
                </a:solidFill>
              </a:rPr>
              <a:t>H).</a:t>
            </a:r>
          </a:p>
          <a:p>
            <a:pPr marL="0" indent="0">
              <a:buNone/>
            </a:pPr>
            <a:endParaRPr lang="de-AT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AT" sz="2000" dirty="0"/>
          </a:p>
        </p:txBody>
      </p:sp>
      <p:pic>
        <p:nvPicPr>
          <p:cNvPr id="21" name="Picture 4" descr="Atommodell">
            <a:extLst>
              <a:ext uri="{FF2B5EF4-FFF2-40B4-BE49-F238E27FC236}">
                <a16:creationId xmlns:a16="http://schemas.microsoft.com/office/drawing/2014/main" id="{3878C55C-5682-0371-A5BC-4D43DC395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33" r="1628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4AD5BA77-F39C-5537-BA47-BE55B2D6E9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51346"/>
              </p:ext>
            </p:extLst>
          </p:nvPr>
        </p:nvGraphicFramePr>
        <p:xfrm>
          <a:off x="4556307" y="3974352"/>
          <a:ext cx="3091892" cy="272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DLDrawObject Class" r:id="rId3" imgW="1371600" imgH="1219169" progId="MDLDrawOLE.MDLDrawObject.1">
                  <p:embed/>
                </p:oleObj>
              </mc:Choice>
              <mc:Fallback>
                <p:oleObj name="MDLDrawObject Class" r:id="rId3" imgW="1371600" imgH="1219169" progId="MDLDrawOLE.MDLDrawObject.1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307" y="3974352"/>
                        <a:ext cx="3091892" cy="27273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35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B617A-8C6F-44C2-A942-2C438A515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1"/>
            <a:ext cx="6555347" cy="27274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/>
              <a:t>Aminosäuren liegen als </a:t>
            </a:r>
            <a:r>
              <a:rPr lang="de-AT" dirty="0" err="1"/>
              <a:t>Zwitterionen</a:t>
            </a:r>
            <a:r>
              <a:rPr lang="de-AT" dirty="0"/>
              <a:t> vor (=</a:t>
            </a:r>
            <a:r>
              <a:rPr lang="de-AT" dirty="0" err="1"/>
              <a:t>Betainstruktur</a:t>
            </a:r>
            <a:r>
              <a:rPr lang="de-AT" dirty="0"/>
              <a:t>), das bezeichnet man als inneres Salz. Sie sind daher gut wasserlöslich.</a:t>
            </a:r>
          </a:p>
          <a:p>
            <a:pPr marL="0" indent="0">
              <a:buNone/>
            </a:pPr>
            <a:endParaRPr lang="de-AT" sz="2000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34B03DA5-51AF-6FA8-3895-056EA849C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225574"/>
              </p:ext>
            </p:extLst>
          </p:nvPr>
        </p:nvGraphicFramePr>
        <p:xfrm>
          <a:off x="433472" y="444548"/>
          <a:ext cx="2974312" cy="297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DLDrawObject Class" r:id="rId2" imgW="1303121" imgH="1295352" progId="MDLDrawOLE.MDLDrawObject.1">
                  <p:embed/>
                </p:oleObj>
              </mc:Choice>
              <mc:Fallback>
                <p:oleObj name="MDLDrawObject Class" r:id="rId2" imgW="1303121" imgH="1295352" progId="MDLDrawOLE.MDLDrawObject.1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72" y="444548"/>
                        <a:ext cx="2974312" cy="2974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363047F2-FCC3-AB7E-AA08-59ADBCB1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93" y="3376943"/>
            <a:ext cx="2399388" cy="2205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438FC69-FB63-F8B8-5E04-EC4EB44BD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23" y="2987794"/>
            <a:ext cx="1446471" cy="2205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3724FF4-F2E5-D511-17A5-9D03C5749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66" y="3191056"/>
            <a:ext cx="2601606" cy="2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83242"/>
          </a:xfrm>
        </p:spPr>
        <p:txBody>
          <a:bodyPr anchor="b">
            <a:normAutofit/>
          </a:bodyPr>
          <a:lstStyle/>
          <a:p>
            <a:pPr algn="ctr"/>
            <a:r>
              <a:rPr lang="de-AT" sz="3200" dirty="0">
                <a:solidFill>
                  <a:schemeClr val="bg1">
                    <a:alpha val="60000"/>
                  </a:schemeClr>
                </a:solidFill>
              </a:rPr>
              <a:t>Die 20 proteinogenen Aminosäuren </a:t>
            </a:r>
          </a:p>
        </p:txBody>
      </p:sp>
      <p:pic>
        <p:nvPicPr>
          <p:cNvPr id="4" name="Inhaltsplatzhalter 3" descr="http://patentimages.storage.googleapis.com/EP1905835A1/imgf0001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6887" y="437991"/>
            <a:ext cx="4647911" cy="5710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92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A1572DA0C3264E8E1E16AAC2BB5DA1" ma:contentTypeVersion="4" ma:contentTypeDescription="Ein neues Dokument erstellen." ma:contentTypeScope="" ma:versionID="2c64bc2aa75c4954832df68354d9e1a7">
  <xsd:schema xmlns:xsd="http://www.w3.org/2001/XMLSchema" xmlns:xs="http://www.w3.org/2001/XMLSchema" xmlns:p="http://schemas.microsoft.com/office/2006/metadata/properties" xmlns:ns2="c4d244f9-b3e5-4980-8b26-d33ac6dcdb51" targetNamespace="http://schemas.microsoft.com/office/2006/metadata/properties" ma:root="true" ma:fieldsID="7315c789db65b16dc0ea783b5affe382" ns2:_="">
    <xsd:import namespace="c4d244f9-b3e5-4980-8b26-d33ac6dcdb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244f9-b3e5-4980-8b26-d33ac6dcd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0980E5-F42E-40C9-B8D8-378FBF2E0FB7}"/>
</file>

<file path=customXml/itemProps2.xml><?xml version="1.0" encoding="utf-8"?>
<ds:datastoreItem xmlns:ds="http://schemas.openxmlformats.org/officeDocument/2006/customXml" ds:itemID="{2825EE9B-3DA7-42DC-8FBC-84159DAF0557}"/>
</file>

<file path=customXml/itemProps3.xml><?xml version="1.0" encoding="utf-8"?>
<ds:datastoreItem xmlns:ds="http://schemas.openxmlformats.org/officeDocument/2006/customXml" ds:itemID="{7AC67B44-07ED-4464-BCE1-0EEE6AE023F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Breitbild</PresentationFormat>
  <Paragraphs>79</Paragraphs>
  <Slides>30</Slides>
  <Notes>12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MDLDrawObject Class</vt:lpstr>
      <vt:lpstr>Biotechnologie</vt:lpstr>
      <vt:lpstr>Übersicht Grundnährstoffe</vt:lpstr>
      <vt:lpstr>Proteine</vt:lpstr>
      <vt:lpstr>Einteilung der Proteine nach der Funktion</vt:lpstr>
      <vt:lpstr>Bausteine der Proteine</vt:lpstr>
      <vt:lpstr>PowerPoint-Präsentation</vt:lpstr>
      <vt:lpstr>Aufbau von Aminosäuren</vt:lpstr>
      <vt:lpstr>PowerPoint-Präsentation</vt:lpstr>
      <vt:lpstr>Die 20 proteinogenen Aminosäuren </vt:lpstr>
      <vt:lpstr>Leu-ILe-Val</vt:lpstr>
      <vt:lpstr>Peptide</vt:lpstr>
      <vt:lpstr>PowerPoint-Präsentation</vt:lpstr>
      <vt:lpstr>Proteine - Definition</vt:lpstr>
      <vt:lpstr>Die unterschiedlichen Strukturen der Proteine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Ausbildung der Proteinstruktur</vt:lpstr>
      <vt:lpstr>Wechselwirkungen zwischen den Aminosäure-Seitenketten innerhalb eines Proteins</vt:lpstr>
      <vt:lpstr>PowerPoint-Präsentation</vt:lpstr>
      <vt:lpstr>Denaturieren eines Proteins</vt:lpstr>
      <vt:lpstr>PowerPoint-Präsentation</vt:lpstr>
      <vt:lpstr>Zusammengesetzte Proteine</vt:lpstr>
      <vt:lpstr>Enzyme</vt:lpstr>
      <vt:lpstr>Unterscheidung in Proteingruppen nach Raumfaktor und Eigenschaften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Biotechnologie</dc:title>
  <dc:creator>Birgit</dc:creator>
  <cp:lastModifiedBy>Scheffter Birgit</cp:lastModifiedBy>
  <cp:revision>64</cp:revision>
  <dcterms:created xsi:type="dcterms:W3CDTF">2017-09-05T20:11:35Z</dcterms:created>
  <dcterms:modified xsi:type="dcterms:W3CDTF">2023-11-03T23:52:16Z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0x0101003DA1572DA0C3264E8E1E16AAC2BB5DA1</vt:lpwstr>
  </property>
</Properties>
</file>